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handoutMasterIdLst>
    <p:handoutMasterId r:id="rId26"/>
  </p:handoutMasterIdLst>
  <p:sldIdLst>
    <p:sldId id="256" r:id="rId2"/>
    <p:sldId id="257" r:id="rId3"/>
    <p:sldId id="258" r:id="rId4"/>
    <p:sldId id="259" r:id="rId5"/>
    <p:sldId id="261" r:id="rId6"/>
    <p:sldId id="262" r:id="rId7"/>
    <p:sldId id="266" r:id="rId8"/>
    <p:sldId id="270" r:id="rId9"/>
    <p:sldId id="278" r:id="rId10"/>
    <p:sldId id="273" r:id="rId11"/>
    <p:sldId id="281" r:id="rId12"/>
    <p:sldId id="275" r:id="rId13"/>
    <p:sldId id="276" r:id="rId14"/>
    <p:sldId id="271" r:id="rId15"/>
    <p:sldId id="277" r:id="rId16"/>
    <p:sldId id="274" r:id="rId17"/>
    <p:sldId id="282" r:id="rId18"/>
    <p:sldId id="267" r:id="rId19"/>
    <p:sldId id="265" r:id="rId20"/>
    <p:sldId id="279" r:id="rId21"/>
    <p:sldId id="263" r:id="rId22"/>
    <p:sldId id="264" r:id="rId23"/>
    <p:sldId id="260" r:id="rId24"/>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30" autoAdjust="0"/>
  </p:normalViewPr>
  <p:slideViewPr>
    <p:cSldViewPr snapToGrid="0">
      <p:cViewPr>
        <p:scale>
          <a:sx n="58" d="100"/>
          <a:sy n="58" d="100"/>
        </p:scale>
        <p:origin x="-954" y="-10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953B35-43B1-4344-AEA9-4EBF685B4BFA}"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NZ"/>
        </a:p>
      </dgm:t>
    </dgm:pt>
    <dgm:pt modelId="{1C4B9F38-2192-48F3-9AB3-146CCB44E554}">
      <dgm:prSet phldrT="[Text]"/>
      <dgm:spPr/>
      <dgm:t>
        <a:bodyPr/>
        <a:lstStyle/>
        <a:p>
          <a:r>
            <a:rPr lang="en-NZ" dirty="0" smtClean="0"/>
            <a:t>Make It Happen Te Hiku Project</a:t>
          </a:r>
          <a:endParaRPr lang="en-NZ" dirty="0"/>
        </a:p>
      </dgm:t>
    </dgm:pt>
    <dgm:pt modelId="{20149273-AC90-46D6-A44A-ACECFD4F5EB0}" type="parTrans" cxnId="{860F6990-1090-47E8-87FD-F6D9043C4BD8}">
      <dgm:prSet/>
      <dgm:spPr/>
      <dgm:t>
        <a:bodyPr/>
        <a:lstStyle/>
        <a:p>
          <a:endParaRPr lang="en-NZ"/>
        </a:p>
      </dgm:t>
    </dgm:pt>
    <dgm:pt modelId="{25DC4C35-B765-4CAB-9A5F-F090204D7058}" type="sibTrans" cxnId="{860F6990-1090-47E8-87FD-F6D9043C4BD8}">
      <dgm:prSet/>
      <dgm:spPr/>
      <dgm:t>
        <a:bodyPr/>
        <a:lstStyle/>
        <a:p>
          <a:endParaRPr lang="en-NZ"/>
        </a:p>
      </dgm:t>
    </dgm:pt>
    <dgm:pt modelId="{ADAD7E5D-82A1-447B-8AAC-86DCCD29AC2B}">
      <dgm:prSet phldrT="[Text]"/>
      <dgm:spPr/>
      <dgm:t>
        <a:bodyPr/>
        <a:lstStyle/>
        <a:p>
          <a:r>
            <a:rPr lang="en-NZ" dirty="0" smtClean="0"/>
            <a:t>Result, Indicator(s) &amp; Strategies</a:t>
          </a:r>
          <a:endParaRPr lang="en-NZ" dirty="0"/>
        </a:p>
      </dgm:t>
    </dgm:pt>
    <dgm:pt modelId="{F7E3C183-144B-41D1-AECE-DACA9326057B}" type="parTrans" cxnId="{88EBEEA3-4261-4FFE-8967-53365443882B}">
      <dgm:prSet/>
      <dgm:spPr/>
      <dgm:t>
        <a:bodyPr/>
        <a:lstStyle/>
        <a:p>
          <a:endParaRPr lang="en-NZ" dirty="0"/>
        </a:p>
      </dgm:t>
    </dgm:pt>
    <dgm:pt modelId="{95010989-685C-4D93-8AAE-023E9B5C3528}" type="sibTrans" cxnId="{88EBEEA3-4261-4FFE-8967-53365443882B}">
      <dgm:prSet/>
      <dgm:spPr/>
      <dgm:t>
        <a:bodyPr/>
        <a:lstStyle/>
        <a:p>
          <a:endParaRPr lang="en-NZ"/>
        </a:p>
      </dgm:t>
    </dgm:pt>
    <dgm:pt modelId="{BD28E311-96A8-41CC-806D-3ED4E89F5E2E}">
      <dgm:prSet phldrT="[Text]"/>
      <dgm:spPr/>
      <dgm:t>
        <a:bodyPr/>
        <a:lstStyle/>
        <a:p>
          <a:r>
            <a:rPr lang="en-NZ" dirty="0" smtClean="0"/>
            <a:t>Service &amp; client outcomes</a:t>
          </a:r>
          <a:endParaRPr lang="en-NZ" dirty="0"/>
        </a:p>
      </dgm:t>
    </dgm:pt>
    <dgm:pt modelId="{54A5ACFD-3943-49F6-A976-7E4431349D28}" type="parTrans" cxnId="{5BE84D05-72DD-4D01-B585-E373341631AA}">
      <dgm:prSet/>
      <dgm:spPr/>
      <dgm:t>
        <a:bodyPr/>
        <a:lstStyle/>
        <a:p>
          <a:endParaRPr lang="en-NZ" dirty="0"/>
        </a:p>
      </dgm:t>
    </dgm:pt>
    <dgm:pt modelId="{D781AD05-8AAC-4893-8506-7730A0C26C34}" type="sibTrans" cxnId="{5BE84D05-72DD-4D01-B585-E373341631AA}">
      <dgm:prSet/>
      <dgm:spPr/>
      <dgm:t>
        <a:bodyPr/>
        <a:lstStyle/>
        <a:p>
          <a:endParaRPr lang="en-NZ"/>
        </a:p>
      </dgm:t>
    </dgm:pt>
    <dgm:pt modelId="{465EFF36-4993-40F3-95FB-3496C1EA7C12}">
      <dgm:prSet phldrT="[Text]"/>
      <dgm:spPr/>
      <dgm:t>
        <a:bodyPr/>
        <a:lstStyle/>
        <a:p>
          <a:r>
            <a:rPr lang="en-NZ" dirty="0" smtClean="0"/>
            <a:t>Initiative &amp; client outcomes</a:t>
          </a:r>
          <a:endParaRPr lang="en-NZ" dirty="0"/>
        </a:p>
      </dgm:t>
    </dgm:pt>
    <dgm:pt modelId="{A2651241-089D-4F5D-8675-62B8C09FF9AB}" type="parTrans" cxnId="{6FDB18CB-AEF5-450A-AAD5-D99AAED30CD9}">
      <dgm:prSet/>
      <dgm:spPr/>
      <dgm:t>
        <a:bodyPr/>
        <a:lstStyle/>
        <a:p>
          <a:endParaRPr lang="en-NZ" dirty="0"/>
        </a:p>
      </dgm:t>
    </dgm:pt>
    <dgm:pt modelId="{B888EE6E-9E10-434E-BF1B-4E398B229DAA}" type="sibTrans" cxnId="{6FDB18CB-AEF5-450A-AAD5-D99AAED30CD9}">
      <dgm:prSet/>
      <dgm:spPr/>
      <dgm:t>
        <a:bodyPr/>
        <a:lstStyle/>
        <a:p>
          <a:endParaRPr lang="en-NZ"/>
        </a:p>
      </dgm:t>
    </dgm:pt>
    <dgm:pt modelId="{C5056C7B-0DAD-4A2E-A2A5-6FBA9915142E}">
      <dgm:prSet phldrT="[Text]"/>
      <dgm:spPr/>
      <dgm:t>
        <a:bodyPr/>
        <a:lstStyle/>
        <a:p>
          <a:r>
            <a:rPr lang="en-NZ" dirty="0" smtClean="0"/>
            <a:t>Result, Indicator(s) &amp; Strategies</a:t>
          </a:r>
          <a:endParaRPr lang="en-NZ" dirty="0"/>
        </a:p>
      </dgm:t>
    </dgm:pt>
    <dgm:pt modelId="{34CDE216-837F-485E-A72D-887CA07BEC37}" type="parTrans" cxnId="{04E70230-665E-4D81-A7C8-22AB8476096A}">
      <dgm:prSet/>
      <dgm:spPr/>
      <dgm:t>
        <a:bodyPr/>
        <a:lstStyle/>
        <a:p>
          <a:endParaRPr lang="en-NZ" dirty="0"/>
        </a:p>
      </dgm:t>
    </dgm:pt>
    <dgm:pt modelId="{1E198A1A-74E5-4107-BA33-17B69F8C9B40}" type="sibTrans" cxnId="{04E70230-665E-4D81-A7C8-22AB8476096A}">
      <dgm:prSet/>
      <dgm:spPr/>
      <dgm:t>
        <a:bodyPr/>
        <a:lstStyle/>
        <a:p>
          <a:endParaRPr lang="en-NZ"/>
        </a:p>
      </dgm:t>
    </dgm:pt>
    <dgm:pt modelId="{954C8805-31DA-40D6-8037-7BA60C589532}">
      <dgm:prSet phldrT="[Text]"/>
      <dgm:spPr/>
      <dgm:t>
        <a:bodyPr/>
        <a:lstStyle/>
        <a:p>
          <a:r>
            <a:rPr lang="en-NZ" dirty="0" smtClean="0"/>
            <a:t>Service &amp; client outcomes</a:t>
          </a:r>
          <a:endParaRPr lang="en-NZ" dirty="0"/>
        </a:p>
      </dgm:t>
    </dgm:pt>
    <dgm:pt modelId="{1C17B3AA-827E-42CC-A104-B0065B4EEA57}" type="parTrans" cxnId="{28E2236A-E399-410F-AEFB-228A497900CA}">
      <dgm:prSet/>
      <dgm:spPr/>
      <dgm:t>
        <a:bodyPr/>
        <a:lstStyle/>
        <a:p>
          <a:endParaRPr lang="en-NZ" dirty="0"/>
        </a:p>
      </dgm:t>
    </dgm:pt>
    <dgm:pt modelId="{7DDF5E7D-D75C-4413-A7E1-6576267BB3DC}" type="sibTrans" cxnId="{28E2236A-E399-410F-AEFB-228A497900CA}">
      <dgm:prSet/>
      <dgm:spPr/>
      <dgm:t>
        <a:bodyPr/>
        <a:lstStyle/>
        <a:p>
          <a:endParaRPr lang="en-NZ"/>
        </a:p>
      </dgm:t>
    </dgm:pt>
    <dgm:pt modelId="{C9A9812E-6521-4996-990F-AF53B4124FE9}">
      <dgm:prSet phldrT="[Text]"/>
      <dgm:spPr/>
      <dgm:t>
        <a:bodyPr/>
        <a:lstStyle/>
        <a:p>
          <a:endParaRPr lang="en-NZ" dirty="0"/>
        </a:p>
      </dgm:t>
    </dgm:pt>
    <dgm:pt modelId="{8F80E166-B88D-4DD3-9BE9-983D3769180F}" type="parTrans" cxnId="{A1D1D60B-D745-4AD1-B00B-A83C3062DF6C}">
      <dgm:prSet/>
      <dgm:spPr/>
      <dgm:t>
        <a:bodyPr/>
        <a:lstStyle/>
        <a:p>
          <a:endParaRPr lang="en-NZ"/>
        </a:p>
      </dgm:t>
    </dgm:pt>
    <dgm:pt modelId="{AC189B93-035E-4A77-89FA-ECDF6478E9EF}" type="sibTrans" cxnId="{A1D1D60B-D745-4AD1-B00B-A83C3062DF6C}">
      <dgm:prSet/>
      <dgm:spPr/>
      <dgm:t>
        <a:bodyPr/>
        <a:lstStyle/>
        <a:p>
          <a:endParaRPr lang="en-NZ"/>
        </a:p>
      </dgm:t>
    </dgm:pt>
    <dgm:pt modelId="{D1B57E2A-2627-4DCC-96DD-A90A0E59762C}">
      <dgm:prSet phldrT="[Text]">
        <dgm:style>
          <a:lnRef idx="1">
            <a:schemeClr val="accent4"/>
          </a:lnRef>
          <a:fillRef idx="3">
            <a:schemeClr val="accent4"/>
          </a:fillRef>
          <a:effectRef idx="2">
            <a:schemeClr val="accent4"/>
          </a:effectRef>
          <a:fontRef idx="minor">
            <a:schemeClr val="lt1"/>
          </a:fontRef>
        </dgm:style>
      </dgm:prSet>
      <dgm:spPr/>
      <dgm:t>
        <a:bodyPr/>
        <a:lstStyle/>
        <a:p>
          <a:r>
            <a:rPr lang="en-NZ" dirty="0" smtClean="0"/>
            <a:t>Population Accountability</a:t>
          </a:r>
          <a:endParaRPr lang="en-NZ" dirty="0"/>
        </a:p>
      </dgm:t>
    </dgm:pt>
    <dgm:pt modelId="{33A88645-D9CE-4D8D-B6B9-6AA13E68357F}" type="parTrans" cxnId="{9F45DFC2-F79A-4429-B23F-9B71C8036994}">
      <dgm:prSet/>
      <dgm:spPr/>
      <dgm:t>
        <a:bodyPr/>
        <a:lstStyle/>
        <a:p>
          <a:endParaRPr lang="en-NZ"/>
        </a:p>
      </dgm:t>
    </dgm:pt>
    <dgm:pt modelId="{08491FFE-E7AA-4DF4-8BD2-8F239A7988E7}" type="sibTrans" cxnId="{9F45DFC2-F79A-4429-B23F-9B71C8036994}">
      <dgm:prSet/>
      <dgm:spPr/>
      <dgm:t>
        <a:bodyPr/>
        <a:lstStyle/>
        <a:p>
          <a:endParaRPr lang="en-NZ"/>
        </a:p>
      </dgm:t>
    </dgm:pt>
    <dgm:pt modelId="{5F74A313-0C0E-4314-A142-0AD6DA04CB8A}">
      <dgm:prSet phldrT="[Text]">
        <dgm:style>
          <a:lnRef idx="1">
            <a:schemeClr val="accent3"/>
          </a:lnRef>
          <a:fillRef idx="3">
            <a:schemeClr val="accent3"/>
          </a:fillRef>
          <a:effectRef idx="2">
            <a:schemeClr val="accent3"/>
          </a:effectRef>
          <a:fontRef idx="minor">
            <a:schemeClr val="lt1"/>
          </a:fontRef>
        </dgm:style>
      </dgm:prSet>
      <dgm:spPr/>
      <dgm:t>
        <a:bodyPr/>
        <a:lstStyle/>
        <a:p>
          <a:r>
            <a:rPr lang="en-NZ" dirty="0" smtClean="0"/>
            <a:t>Performance Accountability</a:t>
          </a:r>
          <a:endParaRPr lang="en-NZ" dirty="0"/>
        </a:p>
      </dgm:t>
    </dgm:pt>
    <dgm:pt modelId="{D7F7C57F-164B-4C39-A624-0434F0821436}" type="parTrans" cxnId="{49A03117-ED29-44D1-896C-A4B6690D26DE}">
      <dgm:prSet/>
      <dgm:spPr/>
      <dgm:t>
        <a:bodyPr/>
        <a:lstStyle/>
        <a:p>
          <a:endParaRPr lang="en-NZ"/>
        </a:p>
      </dgm:t>
    </dgm:pt>
    <dgm:pt modelId="{CEC35B00-2AE4-4EFC-A2BA-A71306507036}" type="sibTrans" cxnId="{49A03117-ED29-44D1-896C-A4B6690D26DE}">
      <dgm:prSet/>
      <dgm:spPr/>
      <dgm:t>
        <a:bodyPr/>
        <a:lstStyle/>
        <a:p>
          <a:endParaRPr lang="en-NZ"/>
        </a:p>
      </dgm:t>
    </dgm:pt>
    <dgm:pt modelId="{3118CC67-FE51-4CDD-825D-F7B9A3601C78}" type="pres">
      <dgm:prSet presAssocID="{D3953B35-43B1-4344-AEA9-4EBF685B4BFA}" presName="mainComposite" presStyleCnt="0">
        <dgm:presLayoutVars>
          <dgm:chPref val="1"/>
          <dgm:dir/>
          <dgm:animOne val="branch"/>
          <dgm:animLvl val="lvl"/>
          <dgm:resizeHandles val="exact"/>
        </dgm:presLayoutVars>
      </dgm:prSet>
      <dgm:spPr/>
      <dgm:t>
        <a:bodyPr/>
        <a:lstStyle/>
        <a:p>
          <a:endParaRPr lang="en-NZ"/>
        </a:p>
      </dgm:t>
    </dgm:pt>
    <dgm:pt modelId="{2186016C-374B-4C23-9A52-28AFE6D7F45B}" type="pres">
      <dgm:prSet presAssocID="{D3953B35-43B1-4344-AEA9-4EBF685B4BFA}" presName="hierFlow" presStyleCnt="0"/>
      <dgm:spPr/>
    </dgm:pt>
    <dgm:pt modelId="{4649CC29-4148-4250-BFEF-0403F4AD879F}" type="pres">
      <dgm:prSet presAssocID="{D3953B35-43B1-4344-AEA9-4EBF685B4BFA}" presName="firstBuf" presStyleCnt="0"/>
      <dgm:spPr/>
    </dgm:pt>
    <dgm:pt modelId="{07804163-9E2C-489B-A7EC-85FC94AEEDB2}" type="pres">
      <dgm:prSet presAssocID="{D3953B35-43B1-4344-AEA9-4EBF685B4BFA}" presName="hierChild1" presStyleCnt="0">
        <dgm:presLayoutVars>
          <dgm:chPref val="1"/>
          <dgm:animOne val="branch"/>
          <dgm:animLvl val="lvl"/>
        </dgm:presLayoutVars>
      </dgm:prSet>
      <dgm:spPr/>
    </dgm:pt>
    <dgm:pt modelId="{F7CAFD29-2DEB-42E5-84F5-738FB79B1CC4}" type="pres">
      <dgm:prSet presAssocID="{1C4B9F38-2192-48F3-9AB3-146CCB44E554}" presName="Name17" presStyleCnt="0"/>
      <dgm:spPr/>
    </dgm:pt>
    <dgm:pt modelId="{C5C8E33A-F884-4CB0-B1B7-A852A980A430}" type="pres">
      <dgm:prSet presAssocID="{1C4B9F38-2192-48F3-9AB3-146CCB44E554}" presName="level1Shape" presStyleLbl="node0" presStyleIdx="0" presStyleCnt="1" custScaleY="229607">
        <dgm:presLayoutVars>
          <dgm:chPref val="3"/>
        </dgm:presLayoutVars>
      </dgm:prSet>
      <dgm:spPr/>
      <dgm:t>
        <a:bodyPr/>
        <a:lstStyle/>
        <a:p>
          <a:endParaRPr lang="en-NZ"/>
        </a:p>
      </dgm:t>
    </dgm:pt>
    <dgm:pt modelId="{02AF32E7-4004-4C75-A30E-A05A45C362BB}" type="pres">
      <dgm:prSet presAssocID="{1C4B9F38-2192-48F3-9AB3-146CCB44E554}" presName="hierChild2" presStyleCnt="0"/>
      <dgm:spPr/>
    </dgm:pt>
    <dgm:pt modelId="{460B5CB1-A779-4913-A54E-22FC115B20BD}" type="pres">
      <dgm:prSet presAssocID="{F7E3C183-144B-41D1-AECE-DACA9326057B}" presName="Name25" presStyleLbl="parChTrans1D2" presStyleIdx="0" presStyleCnt="2"/>
      <dgm:spPr/>
      <dgm:t>
        <a:bodyPr/>
        <a:lstStyle/>
        <a:p>
          <a:endParaRPr lang="en-NZ"/>
        </a:p>
      </dgm:t>
    </dgm:pt>
    <dgm:pt modelId="{1962184D-60E8-4E8F-9346-E288428DB937}" type="pres">
      <dgm:prSet presAssocID="{F7E3C183-144B-41D1-AECE-DACA9326057B}" presName="connTx" presStyleLbl="parChTrans1D2" presStyleIdx="0" presStyleCnt="2"/>
      <dgm:spPr/>
      <dgm:t>
        <a:bodyPr/>
        <a:lstStyle/>
        <a:p>
          <a:endParaRPr lang="en-NZ"/>
        </a:p>
      </dgm:t>
    </dgm:pt>
    <dgm:pt modelId="{C8A047A4-F749-4E85-966B-F5ADC2A250F8}" type="pres">
      <dgm:prSet presAssocID="{ADAD7E5D-82A1-447B-8AAC-86DCCD29AC2B}" presName="Name30" presStyleCnt="0"/>
      <dgm:spPr/>
    </dgm:pt>
    <dgm:pt modelId="{A87DF71B-C061-4F74-A988-8776243B03BF}" type="pres">
      <dgm:prSet presAssocID="{ADAD7E5D-82A1-447B-8AAC-86DCCD29AC2B}" presName="level2Shape" presStyleLbl="node2" presStyleIdx="0" presStyleCnt="2"/>
      <dgm:spPr/>
      <dgm:t>
        <a:bodyPr/>
        <a:lstStyle/>
        <a:p>
          <a:endParaRPr lang="en-NZ"/>
        </a:p>
      </dgm:t>
    </dgm:pt>
    <dgm:pt modelId="{F1BCA94D-9019-46B7-A4C1-611B1D1DD70B}" type="pres">
      <dgm:prSet presAssocID="{ADAD7E5D-82A1-447B-8AAC-86DCCD29AC2B}" presName="hierChild3" presStyleCnt="0"/>
      <dgm:spPr/>
    </dgm:pt>
    <dgm:pt modelId="{D2715370-9042-4446-917A-8C022086FEC0}" type="pres">
      <dgm:prSet presAssocID="{54A5ACFD-3943-49F6-A976-7E4431349D28}" presName="Name25" presStyleLbl="parChTrans1D3" presStyleIdx="0" presStyleCnt="3"/>
      <dgm:spPr/>
      <dgm:t>
        <a:bodyPr/>
        <a:lstStyle/>
        <a:p>
          <a:endParaRPr lang="en-NZ"/>
        </a:p>
      </dgm:t>
    </dgm:pt>
    <dgm:pt modelId="{09E7147F-5D65-448B-8751-31127DC7414C}" type="pres">
      <dgm:prSet presAssocID="{54A5ACFD-3943-49F6-A976-7E4431349D28}" presName="connTx" presStyleLbl="parChTrans1D3" presStyleIdx="0" presStyleCnt="3"/>
      <dgm:spPr/>
      <dgm:t>
        <a:bodyPr/>
        <a:lstStyle/>
        <a:p>
          <a:endParaRPr lang="en-NZ"/>
        </a:p>
      </dgm:t>
    </dgm:pt>
    <dgm:pt modelId="{11F90ED4-FDD9-4E46-9D1F-2F859F8CEAF1}" type="pres">
      <dgm:prSet presAssocID="{BD28E311-96A8-41CC-806D-3ED4E89F5E2E}" presName="Name30" presStyleCnt="0"/>
      <dgm:spPr/>
    </dgm:pt>
    <dgm:pt modelId="{D755B360-328A-458E-98BA-66ACA8B2E907}" type="pres">
      <dgm:prSet presAssocID="{BD28E311-96A8-41CC-806D-3ED4E89F5E2E}" presName="level2Shape" presStyleLbl="node3" presStyleIdx="0" presStyleCnt="3"/>
      <dgm:spPr/>
      <dgm:t>
        <a:bodyPr/>
        <a:lstStyle/>
        <a:p>
          <a:endParaRPr lang="en-NZ"/>
        </a:p>
      </dgm:t>
    </dgm:pt>
    <dgm:pt modelId="{8CC1C8A7-A6F4-4B25-AD59-7B8414BE7568}" type="pres">
      <dgm:prSet presAssocID="{BD28E311-96A8-41CC-806D-3ED4E89F5E2E}" presName="hierChild3" presStyleCnt="0"/>
      <dgm:spPr/>
    </dgm:pt>
    <dgm:pt modelId="{444AAA2B-48B8-4B09-9478-B0611F01FDEC}" type="pres">
      <dgm:prSet presAssocID="{A2651241-089D-4F5D-8675-62B8C09FF9AB}" presName="Name25" presStyleLbl="parChTrans1D3" presStyleIdx="1" presStyleCnt="3"/>
      <dgm:spPr/>
      <dgm:t>
        <a:bodyPr/>
        <a:lstStyle/>
        <a:p>
          <a:endParaRPr lang="en-NZ"/>
        </a:p>
      </dgm:t>
    </dgm:pt>
    <dgm:pt modelId="{FB73D00E-BE69-4761-AC39-DEEF42A38B30}" type="pres">
      <dgm:prSet presAssocID="{A2651241-089D-4F5D-8675-62B8C09FF9AB}" presName="connTx" presStyleLbl="parChTrans1D3" presStyleIdx="1" presStyleCnt="3"/>
      <dgm:spPr/>
      <dgm:t>
        <a:bodyPr/>
        <a:lstStyle/>
        <a:p>
          <a:endParaRPr lang="en-NZ"/>
        </a:p>
      </dgm:t>
    </dgm:pt>
    <dgm:pt modelId="{7791494B-95E7-4DD0-9776-C81E77BA1FD8}" type="pres">
      <dgm:prSet presAssocID="{465EFF36-4993-40F3-95FB-3496C1EA7C12}" presName="Name30" presStyleCnt="0"/>
      <dgm:spPr/>
    </dgm:pt>
    <dgm:pt modelId="{E3A9C99A-9910-4D6F-9FEB-EF09E1EAECD4}" type="pres">
      <dgm:prSet presAssocID="{465EFF36-4993-40F3-95FB-3496C1EA7C12}" presName="level2Shape" presStyleLbl="node3" presStyleIdx="1" presStyleCnt="3"/>
      <dgm:spPr/>
      <dgm:t>
        <a:bodyPr/>
        <a:lstStyle/>
        <a:p>
          <a:endParaRPr lang="en-NZ"/>
        </a:p>
      </dgm:t>
    </dgm:pt>
    <dgm:pt modelId="{493B8887-E738-415E-A6BD-1190E3088447}" type="pres">
      <dgm:prSet presAssocID="{465EFF36-4993-40F3-95FB-3496C1EA7C12}" presName="hierChild3" presStyleCnt="0"/>
      <dgm:spPr/>
    </dgm:pt>
    <dgm:pt modelId="{EFF91F4C-B69D-463B-8AFF-33ABF0320959}" type="pres">
      <dgm:prSet presAssocID="{34CDE216-837F-485E-A72D-887CA07BEC37}" presName="Name25" presStyleLbl="parChTrans1D2" presStyleIdx="1" presStyleCnt="2"/>
      <dgm:spPr/>
      <dgm:t>
        <a:bodyPr/>
        <a:lstStyle/>
        <a:p>
          <a:endParaRPr lang="en-NZ"/>
        </a:p>
      </dgm:t>
    </dgm:pt>
    <dgm:pt modelId="{7ED20492-EE9B-4D80-89B0-1802B944EAEC}" type="pres">
      <dgm:prSet presAssocID="{34CDE216-837F-485E-A72D-887CA07BEC37}" presName="connTx" presStyleLbl="parChTrans1D2" presStyleIdx="1" presStyleCnt="2"/>
      <dgm:spPr/>
      <dgm:t>
        <a:bodyPr/>
        <a:lstStyle/>
        <a:p>
          <a:endParaRPr lang="en-NZ"/>
        </a:p>
      </dgm:t>
    </dgm:pt>
    <dgm:pt modelId="{DD4D8279-66D7-4F44-B4FC-D1C4EE9FB7AF}" type="pres">
      <dgm:prSet presAssocID="{C5056C7B-0DAD-4A2E-A2A5-6FBA9915142E}" presName="Name30" presStyleCnt="0"/>
      <dgm:spPr/>
    </dgm:pt>
    <dgm:pt modelId="{DAD6D3A5-4688-4C8C-8BA8-61B3E89F8518}" type="pres">
      <dgm:prSet presAssocID="{C5056C7B-0DAD-4A2E-A2A5-6FBA9915142E}" presName="level2Shape" presStyleLbl="node2" presStyleIdx="1" presStyleCnt="2"/>
      <dgm:spPr/>
      <dgm:t>
        <a:bodyPr/>
        <a:lstStyle/>
        <a:p>
          <a:endParaRPr lang="en-NZ"/>
        </a:p>
      </dgm:t>
    </dgm:pt>
    <dgm:pt modelId="{6FD0D7A8-2359-44AB-BF12-4210DA78C1BE}" type="pres">
      <dgm:prSet presAssocID="{C5056C7B-0DAD-4A2E-A2A5-6FBA9915142E}" presName="hierChild3" presStyleCnt="0"/>
      <dgm:spPr/>
    </dgm:pt>
    <dgm:pt modelId="{8F0C9954-F7A4-4989-A5CF-F47C18D6E338}" type="pres">
      <dgm:prSet presAssocID="{1C17B3AA-827E-42CC-A104-B0065B4EEA57}" presName="Name25" presStyleLbl="parChTrans1D3" presStyleIdx="2" presStyleCnt="3"/>
      <dgm:spPr/>
      <dgm:t>
        <a:bodyPr/>
        <a:lstStyle/>
        <a:p>
          <a:endParaRPr lang="en-NZ"/>
        </a:p>
      </dgm:t>
    </dgm:pt>
    <dgm:pt modelId="{B7360C74-9864-4791-82F0-D3BD762CE4F4}" type="pres">
      <dgm:prSet presAssocID="{1C17B3AA-827E-42CC-A104-B0065B4EEA57}" presName="connTx" presStyleLbl="parChTrans1D3" presStyleIdx="2" presStyleCnt="3"/>
      <dgm:spPr/>
      <dgm:t>
        <a:bodyPr/>
        <a:lstStyle/>
        <a:p>
          <a:endParaRPr lang="en-NZ"/>
        </a:p>
      </dgm:t>
    </dgm:pt>
    <dgm:pt modelId="{8DAD995C-E5EF-4CEA-B35A-B07FC39B961D}" type="pres">
      <dgm:prSet presAssocID="{954C8805-31DA-40D6-8037-7BA60C589532}" presName="Name30" presStyleCnt="0"/>
      <dgm:spPr/>
    </dgm:pt>
    <dgm:pt modelId="{9C7881D0-34FA-4444-AC1A-22BDD84892FF}" type="pres">
      <dgm:prSet presAssocID="{954C8805-31DA-40D6-8037-7BA60C589532}" presName="level2Shape" presStyleLbl="node3" presStyleIdx="2" presStyleCnt="3"/>
      <dgm:spPr/>
      <dgm:t>
        <a:bodyPr/>
        <a:lstStyle/>
        <a:p>
          <a:endParaRPr lang="en-NZ"/>
        </a:p>
      </dgm:t>
    </dgm:pt>
    <dgm:pt modelId="{B2CB0435-DA52-456F-A0F1-0D577EE5A48F}" type="pres">
      <dgm:prSet presAssocID="{954C8805-31DA-40D6-8037-7BA60C589532}" presName="hierChild3" presStyleCnt="0"/>
      <dgm:spPr/>
    </dgm:pt>
    <dgm:pt modelId="{530DB0D3-D0DD-4F3C-A175-3458AA51DFC9}" type="pres">
      <dgm:prSet presAssocID="{D3953B35-43B1-4344-AEA9-4EBF685B4BFA}" presName="bgShapesFlow" presStyleCnt="0"/>
      <dgm:spPr/>
    </dgm:pt>
    <dgm:pt modelId="{9D33EEBB-1882-47B8-909A-E88897215591}" type="pres">
      <dgm:prSet presAssocID="{C9A9812E-6521-4996-990F-AF53B4124FE9}" presName="rectComp" presStyleCnt="0"/>
      <dgm:spPr/>
    </dgm:pt>
    <dgm:pt modelId="{6AE2A905-7751-4C8D-A9E1-0235C416874C}" type="pres">
      <dgm:prSet presAssocID="{C9A9812E-6521-4996-990F-AF53B4124FE9}" presName="bgRect" presStyleLbl="bgShp" presStyleIdx="0" presStyleCnt="3" custLinFactNeighborX="2718" custLinFactNeighborY="-1124"/>
      <dgm:spPr/>
      <dgm:t>
        <a:bodyPr/>
        <a:lstStyle/>
        <a:p>
          <a:endParaRPr lang="en-NZ"/>
        </a:p>
      </dgm:t>
    </dgm:pt>
    <dgm:pt modelId="{B81C7C7A-ACBA-4D9B-9E4F-E1AA17AF87BA}" type="pres">
      <dgm:prSet presAssocID="{C9A9812E-6521-4996-990F-AF53B4124FE9}" presName="bgRectTx" presStyleLbl="bgShp" presStyleIdx="0" presStyleCnt="3">
        <dgm:presLayoutVars>
          <dgm:bulletEnabled val="1"/>
        </dgm:presLayoutVars>
      </dgm:prSet>
      <dgm:spPr/>
      <dgm:t>
        <a:bodyPr/>
        <a:lstStyle/>
        <a:p>
          <a:endParaRPr lang="en-NZ"/>
        </a:p>
      </dgm:t>
    </dgm:pt>
    <dgm:pt modelId="{45ED2F90-B582-43BE-AC8D-55CBB88ACB9B}" type="pres">
      <dgm:prSet presAssocID="{C9A9812E-6521-4996-990F-AF53B4124FE9}" presName="spComp" presStyleCnt="0"/>
      <dgm:spPr/>
    </dgm:pt>
    <dgm:pt modelId="{A702525B-8FDE-4673-B068-7A71EB3DF5E8}" type="pres">
      <dgm:prSet presAssocID="{C9A9812E-6521-4996-990F-AF53B4124FE9}" presName="hSp" presStyleCnt="0"/>
      <dgm:spPr/>
    </dgm:pt>
    <dgm:pt modelId="{8B2C1188-D152-40A0-A1AA-259C3148F27E}" type="pres">
      <dgm:prSet presAssocID="{D1B57E2A-2627-4DCC-96DD-A90A0E59762C}" presName="rectComp" presStyleCnt="0"/>
      <dgm:spPr/>
    </dgm:pt>
    <dgm:pt modelId="{5022F42E-2786-4A91-B823-64BAD2EA963D}" type="pres">
      <dgm:prSet presAssocID="{D1B57E2A-2627-4DCC-96DD-A90A0E59762C}" presName="bgRect" presStyleLbl="bgShp" presStyleIdx="1" presStyleCnt="3"/>
      <dgm:spPr/>
      <dgm:t>
        <a:bodyPr/>
        <a:lstStyle/>
        <a:p>
          <a:endParaRPr lang="en-NZ"/>
        </a:p>
      </dgm:t>
    </dgm:pt>
    <dgm:pt modelId="{2CEAE8B8-5773-4A7E-B839-0662A94D6A9E}" type="pres">
      <dgm:prSet presAssocID="{D1B57E2A-2627-4DCC-96DD-A90A0E59762C}" presName="bgRectTx" presStyleLbl="bgShp" presStyleIdx="1" presStyleCnt="3">
        <dgm:presLayoutVars>
          <dgm:bulletEnabled val="1"/>
        </dgm:presLayoutVars>
      </dgm:prSet>
      <dgm:spPr/>
      <dgm:t>
        <a:bodyPr/>
        <a:lstStyle/>
        <a:p>
          <a:endParaRPr lang="en-NZ"/>
        </a:p>
      </dgm:t>
    </dgm:pt>
    <dgm:pt modelId="{4F106934-ED54-4F5A-A9CD-EBFF94E641BE}" type="pres">
      <dgm:prSet presAssocID="{D1B57E2A-2627-4DCC-96DD-A90A0E59762C}" presName="spComp" presStyleCnt="0"/>
      <dgm:spPr/>
    </dgm:pt>
    <dgm:pt modelId="{D51944C4-A171-4276-8B92-1323A61D2561}" type="pres">
      <dgm:prSet presAssocID="{D1B57E2A-2627-4DCC-96DD-A90A0E59762C}" presName="hSp" presStyleCnt="0"/>
      <dgm:spPr/>
    </dgm:pt>
    <dgm:pt modelId="{56764D28-2331-4A51-8267-6335946C5087}" type="pres">
      <dgm:prSet presAssocID="{5F74A313-0C0E-4314-A142-0AD6DA04CB8A}" presName="rectComp" presStyleCnt="0"/>
      <dgm:spPr/>
    </dgm:pt>
    <dgm:pt modelId="{8016BC8A-46E6-46BF-B868-0076328D2D22}" type="pres">
      <dgm:prSet presAssocID="{5F74A313-0C0E-4314-A142-0AD6DA04CB8A}" presName="bgRect" presStyleLbl="bgShp" presStyleIdx="2" presStyleCnt="3"/>
      <dgm:spPr/>
      <dgm:t>
        <a:bodyPr/>
        <a:lstStyle/>
        <a:p>
          <a:endParaRPr lang="en-NZ"/>
        </a:p>
      </dgm:t>
    </dgm:pt>
    <dgm:pt modelId="{E88E7CDD-2EBE-4EDF-914E-AA0973E13B47}" type="pres">
      <dgm:prSet presAssocID="{5F74A313-0C0E-4314-A142-0AD6DA04CB8A}" presName="bgRectTx" presStyleLbl="bgShp" presStyleIdx="2" presStyleCnt="3">
        <dgm:presLayoutVars>
          <dgm:bulletEnabled val="1"/>
        </dgm:presLayoutVars>
      </dgm:prSet>
      <dgm:spPr/>
      <dgm:t>
        <a:bodyPr/>
        <a:lstStyle/>
        <a:p>
          <a:endParaRPr lang="en-NZ"/>
        </a:p>
      </dgm:t>
    </dgm:pt>
  </dgm:ptLst>
  <dgm:cxnLst>
    <dgm:cxn modelId="{4283C487-E29B-4A12-8549-BF2ED9039885}" type="presOf" srcId="{BD28E311-96A8-41CC-806D-3ED4E89F5E2E}" destId="{D755B360-328A-458E-98BA-66ACA8B2E907}" srcOrd="0" destOrd="0" presId="urn:microsoft.com/office/officeart/2005/8/layout/hierarchy5"/>
    <dgm:cxn modelId="{28E2236A-E399-410F-AEFB-228A497900CA}" srcId="{C5056C7B-0DAD-4A2E-A2A5-6FBA9915142E}" destId="{954C8805-31DA-40D6-8037-7BA60C589532}" srcOrd="0" destOrd="0" parTransId="{1C17B3AA-827E-42CC-A104-B0065B4EEA57}" sibTransId="{7DDF5E7D-D75C-4413-A7E1-6576267BB3DC}"/>
    <dgm:cxn modelId="{C17BC53C-47BB-4FF8-99A6-37A9FD98EAF0}" type="presOf" srcId="{A2651241-089D-4F5D-8675-62B8C09FF9AB}" destId="{FB73D00E-BE69-4761-AC39-DEEF42A38B30}" srcOrd="1" destOrd="0" presId="urn:microsoft.com/office/officeart/2005/8/layout/hierarchy5"/>
    <dgm:cxn modelId="{88EBEEA3-4261-4FFE-8967-53365443882B}" srcId="{1C4B9F38-2192-48F3-9AB3-146CCB44E554}" destId="{ADAD7E5D-82A1-447B-8AAC-86DCCD29AC2B}" srcOrd="0" destOrd="0" parTransId="{F7E3C183-144B-41D1-AECE-DACA9326057B}" sibTransId="{95010989-685C-4D93-8AAE-023E9B5C3528}"/>
    <dgm:cxn modelId="{9CE60FF2-75AA-430B-9ECD-E6439B4C933D}" type="presOf" srcId="{34CDE216-837F-485E-A72D-887CA07BEC37}" destId="{EFF91F4C-B69D-463B-8AFF-33ABF0320959}" srcOrd="0" destOrd="0" presId="urn:microsoft.com/office/officeart/2005/8/layout/hierarchy5"/>
    <dgm:cxn modelId="{8FA27D9F-38EE-4EFB-842C-F0558A02DC57}" type="presOf" srcId="{C9A9812E-6521-4996-990F-AF53B4124FE9}" destId="{6AE2A905-7751-4C8D-A9E1-0235C416874C}" srcOrd="0" destOrd="0" presId="urn:microsoft.com/office/officeart/2005/8/layout/hierarchy5"/>
    <dgm:cxn modelId="{D17A36B6-81D5-47A8-8C5B-55DE1B6254E1}" type="presOf" srcId="{D3953B35-43B1-4344-AEA9-4EBF685B4BFA}" destId="{3118CC67-FE51-4CDD-825D-F7B9A3601C78}" srcOrd="0" destOrd="0" presId="urn:microsoft.com/office/officeart/2005/8/layout/hierarchy5"/>
    <dgm:cxn modelId="{04E70230-665E-4D81-A7C8-22AB8476096A}" srcId="{1C4B9F38-2192-48F3-9AB3-146CCB44E554}" destId="{C5056C7B-0DAD-4A2E-A2A5-6FBA9915142E}" srcOrd="1" destOrd="0" parTransId="{34CDE216-837F-485E-A72D-887CA07BEC37}" sibTransId="{1E198A1A-74E5-4107-BA33-17B69F8C9B40}"/>
    <dgm:cxn modelId="{D790D651-70A5-481E-9148-12A881871619}" type="presOf" srcId="{C9A9812E-6521-4996-990F-AF53B4124FE9}" destId="{B81C7C7A-ACBA-4D9B-9E4F-E1AA17AF87BA}" srcOrd="1" destOrd="0" presId="urn:microsoft.com/office/officeart/2005/8/layout/hierarchy5"/>
    <dgm:cxn modelId="{999FAF1E-B36A-4D43-8154-19B1C4317F5A}" type="presOf" srcId="{A2651241-089D-4F5D-8675-62B8C09FF9AB}" destId="{444AAA2B-48B8-4B09-9478-B0611F01FDEC}" srcOrd="0" destOrd="0" presId="urn:microsoft.com/office/officeart/2005/8/layout/hierarchy5"/>
    <dgm:cxn modelId="{2B5D1720-8099-4FD0-8820-336B6C9CE5F5}" type="presOf" srcId="{954C8805-31DA-40D6-8037-7BA60C589532}" destId="{9C7881D0-34FA-4444-AC1A-22BDD84892FF}" srcOrd="0" destOrd="0" presId="urn:microsoft.com/office/officeart/2005/8/layout/hierarchy5"/>
    <dgm:cxn modelId="{49A03117-ED29-44D1-896C-A4B6690D26DE}" srcId="{D3953B35-43B1-4344-AEA9-4EBF685B4BFA}" destId="{5F74A313-0C0E-4314-A142-0AD6DA04CB8A}" srcOrd="3" destOrd="0" parTransId="{D7F7C57F-164B-4C39-A624-0434F0821436}" sibTransId="{CEC35B00-2AE4-4EFC-A2BA-A71306507036}"/>
    <dgm:cxn modelId="{9F45DFC2-F79A-4429-B23F-9B71C8036994}" srcId="{D3953B35-43B1-4344-AEA9-4EBF685B4BFA}" destId="{D1B57E2A-2627-4DCC-96DD-A90A0E59762C}" srcOrd="2" destOrd="0" parTransId="{33A88645-D9CE-4D8D-B6B9-6AA13E68357F}" sibTransId="{08491FFE-E7AA-4DF4-8BD2-8F239A7988E7}"/>
    <dgm:cxn modelId="{09520D48-64C7-423F-8412-658C527B12AC}" type="presOf" srcId="{ADAD7E5D-82A1-447B-8AAC-86DCCD29AC2B}" destId="{A87DF71B-C061-4F74-A988-8776243B03BF}" srcOrd="0" destOrd="0" presId="urn:microsoft.com/office/officeart/2005/8/layout/hierarchy5"/>
    <dgm:cxn modelId="{6FDB18CB-AEF5-450A-AAD5-D99AAED30CD9}" srcId="{ADAD7E5D-82A1-447B-8AAC-86DCCD29AC2B}" destId="{465EFF36-4993-40F3-95FB-3496C1EA7C12}" srcOrd="1" destOrd="0" parTransId="{A2651241-089D-4F5D-8675-62B8C09FF9AB}" sibTransId="{B888EE6E-9E10-434E-BF1B-4E398B229DAA}"/>
    <dgm:cxn modelId="{AF461C9A-E383-47ED-A85B-D1241637279F}" type="presOf" srcId="{5F74A313-0C0E-4314-A142-0AD6DA04CB8A}" destId="{8016BC8A-46E6-46BF-B868-0076328D2D22}" srcOrd="0" destOrd="0" presId="urn:microsoft.com/office/officeart/2005/8/layout/hierarchy5"/>
    <dgm:cxn modelId="{98EE16AD-F486-4C36-B9E8-0F2A1F4B7101}" type="presOf" srcId="{54A5ACFD-3943-49F6-A976-7E4431349D28}" destId="{09E7147F-5D65-448B-8751-31127DC7414C}" srcOrd="1" destOrd="0" presId="urn:microsoft.com/office/officeart/2005/8/layout/hierarchy5"/>
    <dgm:cxn modelId="{5BE84D05-72DD-4D01-B585-E373341631AA}" srcId="{ADAD7E5D-82A1-447B-8AAC-86DCCD29AC2B}" destId="{BD28E311-96A8-41CC-806D-3ED4E89F5E2E}" srcOrd="0" destOrd="0" parTransId="{54A5ACFD-3943-49F6-A976-7E4431349D28}" sibTransId="{D781AD05-8AAC-4893-8506-7730A0C26C34}"/>
    <dgm:cxn modelId="{692F894C-64BE-4A33-996F-3C9D6ECB3571}" type="presOf" srcId="{F7E3C183-144B-41D1-AECE-DACA9326057B}" destId="{460B5CB1-A779-4913-A54E-22FC115B20BD}" srcOrd="0" destOrd="0" presId="urn:microsoft.com/office/officeart/2005/8/layout/hierarchy5"/>
    <dgm:cxn modelId="{126DE0F8-B2E5-46D0-8447-A010038AECFE}" type="presOf" srcId="{5F74A313-0C0E-4314-A142-0AD6DA04CB8A}" destId="{E88E7CDD-2EBE-4EDF-914E-AA0973E13B47}" srcOrd="1" destOrd="0" presId="urn:microsoft.com/office/officeart/2005/8/layout/hierarchy5"/>
    <dgm:cxn modelId="{AC7D0942-9A8B-47CD-B93A-44E84FD2B061}" type="presOf" srcId="{465EFF36-4993-40F3-95FB-3496C1EA7C12}" destId="{E3A9C99A-9910-4D6F-9FEB-EF09E1EAECD4}" srcOrd="0" destOrd="0" presId="urn:microsoft.com/office/officeart/2005/8/layout/hierarchy5"/>
    <dgm:cxn modelId="{3F60E29B-E317-4DCE-BC0B-EBAA31C73610}" type="presOf" srcId="{34CDE216-837F-485E-A72D-887CA07BEC37}" destId="{7ED20492-EE9B-4D80-89B0-1802B944EAEC}" srcOrd="1" destOrd="0" presId="urn:microsoft.com/office/officeart/2005/8/layout/hierarchy5"/>
    <dgm:cxn modelId="{AE21696D-627E-4CEF-AFBF-D409D6BB12A6}" type="presOf" srcId="{54A5ACFD-3943-49F6-A976-7E4431349D28}" destId="{D2715370-9042-4446-917A-8C022086FEC0}" srcOrd="0" destOrd="0" presId="urn:microsoft.com/office/officeart/2005/8/layout/hierarchy5"/>
    <dgm:cxn modelId="{9E7C72C8-EA1D-4624-9575-19385E1F573A}" type="presOf" srcId="{1C4B9F38-2192-48F3-9AB3-146CCB44E554}" destId="{C5C8E33A-F884-4CB0-B1B7-A852A980A430}" srcOrd="0" destOrd="0" presId="urn:microsoft.com/office/officeart/2005/8/layout/hierarchy5"/>
    <dgm:cxn modelId="{BADDB5CD-7CD3-4323-99B0-25B3229342C7}" type="presOf" srcId="{D1B57E2A-2627-4DCC-96DD-A90A0E59762C}" destId="{5022F42E-2786-4A91-B823-64BAD2EA963D}" srcOrd="0" destOrd="0" presId="urn:microsoft.com/office/officeart/2005/8/layout/hierarchy5"/>
    <dgm:cxn modelId="{C78154FC-DCAA-4807-B901-A69CEF607928}" type="presOf" srcId="{C5056C7B-0DAD-4A2E-A2A5-6FBA9915142E}" destId="{DAD6D3A5-4688-4C8C-8BA8-61B3E89F8518}" srcOrd="0" destOrd="0" presId="urn:microsoft.com/office/officeart/2005/8/layout/hierarchy5"/>
    <dgm:cxn modelId="{A1D1D60B-D745-4AD1-B00B-A83C3062DF6C}" srcId="{D3953B35-43B1-4344-AEA9-4EBF685B4BFA}" destId="{C9A9812E-6521-4996-990F-AF53B4124FE9}" srcOrd="1" destOrd="0" parTransId="{8F80E166-B88D-4DD3-9BE9-983D3769180F}" sibTransId="{AC189B93-035E-4A77-89FA-ECDF6478E9EF}"/>
    <dgm:cxn modelId="{1B4B828E-C1A6-4229-9A10-52993E0E1CF6}" type="presOf" srcId="{D1B57E2A-2627-4DCC-96DD-A90A0E59762C}" destId="{2CEAE8B8-5773-4A7E-B839-0662A94D6A9E}" srcOrd="1" destOrd="0" presId="urn:microsoft.com/office/officeart/2005/8/layout/hierarchy5"/>
    <dgm:cxn modelId="{5DF49904-ADCD-4079-B0C1-7BDD996C6364}" type="presOf" srcId="{1C17B3AA-827E-42CC-A104-B0065B4EEA57}" destId="{B7360C74-9864-4791-82F0-D3BD762CE4F4}" srcOrd="1" destOrd="0" presId="urn:microsoft.com/office/officeart/2005/8/layout/hierarchy5"/>
    <dgm:cxn modelId="{75C1A586-D05D-49F8-B82D-6EF7CEE2C648}" type="presOf" srcId="{F7E3C183-144B-41D1-AECE-DACA9326057B}" destId="{1962184D-60E8-4E8F-9346-E288428DB937}" srcOrd="1" destOrd="0" presId="urn:microsoft.com/office/officeart/2005/8/layout/hierarchy5"/>
    <dgm:cxn modelId="{860F6990-1090-47E8-87FD-F6D9043C4BD8}" srcId="{D3953B35-43B1-4344-AEA9-4EBF685B4BFA}" destId="{1C4B9F38-2192-48F3-9AB3-146CCB44E554}" srcOrd="0" destOrd="0" parTransId="{20149273-AC90-46D6-A44A-ACECFD4F5EB0}" sibTransId="{25DC4C35-B765-4CAB-9A5F-F090204D7058}"/>
    <dgm:cxn modelId="{4B4A9DA7-644F-4213-80E3-A567F06FE28D}" type="presOf" srcId="{1C17B3AA-827E-42CC-A104-B0065B4EEA57}" destId="{8F0C9954-F7A4-4989-A5CF-F47C18D6E338}" srcOrd="0" destOrd="0" presId="urn:microsoft.com/office/officeart/2005/8/layout/hierarchy5"/>
    <dgm:cxn modelId="{1A87D389-D0D0-47E8-B54A-9BB000025B16}" type="presParOf" srcId="{3118CC67-FE51-4CDD-825D-F7B9A3601C78}" destId="{2186016C-374B-4C23-9A52-28AFE6D7F45B}" srcOrd="0" destOrd="0" presId="urn:microsoft.com/office/officeart/2005/8/layout/hierarchy5"/>
    <dgm:cxn modelId="{055CDB5F-A559-4740-87F0-3DA4135634B8}" type="presParOf" srcId="{2186016C-374B-4C23-9A52-28AFE6D7F45B}" destId="{4649CC29-4148-4250-BFEF-0403F4AD879F}" srcOrd="0" destOrd="0" presId="urn:microsoft.com/office/officeart/2005/8/layout/hierarchy5"/>
    <dgm:cxn modelId="{A8EBA2B1-547B-445F-BC78-7E5C15ADBCB3}" type="presParOf" srcId="{2186016C-374B-4C23-9A52-28AFE6D7F45B}" destId="{07804163-9E2C-489B-A7EC-85FC94AEEDB2}" srcOrd="1" destOrd="0" presId="urn:microsoft.com/office/officeart/2005/8/layout/hierarchy5"/>
    <dgm:cxn modelId="{33B343C2-0D81-4725-8213-1D7815100637}" type="presParOf" srcId="{07804163-9E2C-489B-A7EC-85FC94AEEDB2}" destId="{F7CAFD29-2DEB-42E5-84F5-738FB79B1CC4}" srcOrd="0" destOrd="0" presId="urn:microsoft.com/office/officeart/2005/8/layout/hierarchy5"/>
    <dgm:cxn modelId="{4A6F2382-6622-40CE-95F4-A696CE8102C2}" type="presParOf" srcId="{F7CAFD29-2DEB-42E5-84F5-738FB79B1CC4}" destId="{C5C8E33A-F884-4CB0-B1B7-A852A980A430}" srcOrd="0" destOrd="0" presId="urn:microsoft.com/office/officeart/2005/8/layout/hierarchy5"/>
    <dgm:cxn modelId="{96A439C5-8809-44F8-BE1E-3F82A4131F3C}" type="presParOf" srcId="{F7CAFD29-2DEB-42E5-84F5-738FB79B1CC4}" destId="{02AF32E7-4004-4C75-A30E-A05A45C362BB}" srcOrd="1" destOrd="0" presId="urn:microsoft.com/office/officeart/2005/8/layout/hierarchy5"/>
    <dgm:cxn modelId="{D9B3F76D-9BD7-47BE-B515-AC5AD9537B71}" type="presParOf" srcId="{02AF32E7-4004-4C75-A30E-A05A45C362BB}" destId="{460B5CB1-A779-4913-A54E-22FC115B20BD}" srcOrd="0" destOrd="0" presId="urn:microsoft.com/office/officeart/2005/8/layout/hierarchy5"/>
    <dgm:cxn modelId="{EED31C04-AF35-4501-AC72-2BE2C0ACACB8}" type="presParOf" srcId="{460B5CB1-A779-4913-A54E-22FC115B20BD}" destId="{1962184D-60E8-4E8F-9346-E288428DB937}" srcOrd="0" destOrd="0" presId="urn:microsoft.com/office/officeart/2005/8/layout/hierarchy5"/>
    <dgm:cxn modelId="{342E22A5-6992-427A-B0E8-94B68EC607AB}" type="presParOf" srcId="{02AF32E7-4004-4C75-A30E-A05A45C362BB}" destId="{C8A047A4-F749-4E85-966B-F5ADC2A250F8}" srcOrd="1" destOrd="0" presId="urn:microsoft.com/office/officeart/2005/8/layout/hierarchy5"/>
    <dgm:cxn modelId="{5E95ED17-C016-4F06-9C2B-38936B4F6041}" type="presParOf" srcId="{C8A047A4-F749-4E85-966B-F5ADC2A250F8}" destId="{A87DF71B-C061-4F74-A988-8776243B03BF}" srcOrd="0" destOrd="0" presId="urn:microsoft.com/office/officeart/2005/8/layout/hierarchy5"/>
    <dgm:cxn modelId="{1E3E8729-1299-4850-8246-BA65DF9DC8C9}" type="presParOf" srcId="{C8A047A4-F749-4E85-966B-F5ADC2A250F8}" destId="{F1BCA94D-9019-46B7-A4C1-611B1D1DD70B}" srcOrd="1" destOrd="0" presId="urn:microsoft.com/office/officeart/2005/8/layout/hierarchy5"/>
    <dgm:cxn modelId="{DCB56074-0DBD-49FD-8F8E-E3C99521C5FD}" type="presParOf" srcId="{F1BCA94D-9019-46B7-A4C1-611B1D1DD70B}" destId="{D2715370-9042-4446-917A-8C022086FEC0}" srcOrd="0" destOrd="0" presId="urn:microsoft.com/office/officeart/2005/8/layout/hierarchy5"/>
    <dgm:cxn modelId="{743E85B0-8B24-4CC8-A132-D7D95A9E6EFC}" type="presParOf" srcId="{D2715370-9042-4446-917A-8C022086FEC0}" destId="{09E7147F-5D65-448B-8751-31127DC7414C}" srcOrd="0" destOrd="0" presId="urn:microsoft.com/office/officeart/2005/8/layout/hierarchy5"/>
    <dgm:cxn modelId="{E21836B4-E432-440D-9ACC-B47803B18C92}" type="presParOf" srcId="{F1BCA94D-9019-46B7-A4C1-611B1D1DD70B}" destId="{11F90ED4-FDD9-4E46-9D1F-2F859F8CEAF1}" srcOrd="1" destOrd="0" presId="urn:microsoft.com/office/officeart/2005/8/layout/hierarchy5"/>
    <dgm:cxn modelId="{E5F1C3CB-57C4-4A41-9AAC-4007FB28756B}" type="presParOf" srcId="{11F90ED4-FDD9-4E46-9D1F-2F859F8CEAF1}" destId="{D755B360-328A-458E-98BA-66ACA8B2E907}" srcOrd="0" destOrd="0" presId="urn:microsoft.com/office/officeart/2005/8/layout/hierarchy5"/>
    <dgm:cxn modelId="{D97CAE99-B40E-429A-89C3-4C3895C5ABDD}" type="presParOf" srcId="{11F90ED4-FDD9-4E46-9D1F-2F859F8CEAF1}" destId="{8CC1C8A7-A6F4-4B25-AD59-7B8414BE7568}" srcOrd="1" destOrd="0" presId="urn:microsoft.com/office/officeart/2005/8/layout/hierarchy5"/>
    <dgm:cxn modelId="{30533D34-6F00-4151-8DA5-A228224CFE42}" type="presParOf" srcId="{F1BCA94D-9019-46B7-A4C1-611B1D1DD70B}" destId="{444AAA2B-48B8-4B09-9478-B0611F01FDEC}" srcOrd="2" destOrd="0" presId="urn:microsoft.com/office/officeart/2005/8/layout/hierarchy5"/>
    <dgm:cxn modelId="{B91D05CE-B6BD-4175-9812-AC46DD77E156}" type="presParOf" srcId="{444AAA2B-48B8-4B09-9478-B0611F01FDEC}" destId="{FB73D00E-BE69-4761-AC39-DEEF42A38B30}" srcOrd="0" destOrd="0" presId="urn:microsoft.com/office/officeart/2005/8/layout/hierarchy5"/>
    <dgm:cxn modelId="{AD962342-80F3-4FF6-BA75-1B65E7CD0939}" type="presParOf" srcId="{F1BCA94D-9019-46B7-A4C1-611B1D1DD70B}" destId="{7791494B-95E7-4DD0-9776-C81E77BA1FD8}" srcOrd="3" destOrd="0" presId="urn:microsoft.com/office/officeart/2005/8/layout/hierarchy5"/>
    <dgm:cxn modelId="{A88535E5-9B91-46E7-B308-668150465FC5}" type="presParOf" srcId="{7791494B-95E7-4DD0-9776-C81E77BA1FD8}" destId="{E3A9C99A-9910-4D6F-9FEB-EF09E1EAECD4}" srcOrd="0" destOrd="0" presId="urn:microsoft.com/office/officeart/2005/8/layout/hierarchy5"/>
    <dgm:cxn modelId="{7893AE8E-835C-4B8E-AF2C-399089F99D7D}" type="presParOf" srcId="{7791494B-95E7-4DD0-9776-C81E77BA1FD8}" destId="{493B8887-E738-415E-A6BD-1190E3088447}" srcOrd="1" destOrd="0" presId="urn:microsoft.com/office/officeart/2005/8/layout/hierarchy5"/>
    <dgm:cxn modelId="{16651CDD-21B3-49A8-976D-BBD503CD3A71}" type="presParOf" srcId="{02AF32E7-4004-4C75-A30E-A05A45C362BB}" destId="{EFF91F4C-B69D-463B-8AFF-33ABF0320959}" srcOrd="2" destOrd="0" presId="urn:microsoft.com/office/officeart/2005/8/layout/hierarchy5"/>
    <dgm:cxn modelId="{01523BB6-B6C4-449E-B69C-EAF866123936}" type="presParOf" srcId="{EFF91F4C-B69D-463B-8AFF-33ABF0320959}" destId="{7ED20492-EE9B-4D80-89B0-1802B944EAEC}" srcOrd="0" destOrd="0" presId="urn:microsoft.com/office/officeart/2005/8/layout/hierarchy5"/>
    <dgm:cxn modelId="{782A7C26-3562-4CCD-B33F-CEFCBC8E9272}" type="presParOf" srcId="{02AF32E7-4004-4C75-A30E-A05A45C362BB}" destId="{DD4D8279-66D7-4F44-B4FC-D1C4EE9FB7AF}" srcOrd="3" destOrd="0" presId="urn:microsoft.com/office/officeart/2005/8/layout/hierarchy5"/>
    <dgm:cxn modelId="{4C23B669-3382-4522-BEFB-E3CCFB2B1D8F}" type="presParOf" srcId="{DD4D8279-66D7-4F44-B4FC-D1C4EE9FB7AF}" destId="{DAD6D3A5-4688-4C8C-8BA8-61B3E89F8518}" srcOrd="0" destOrd="0" presId="urn:microsoft.com/office/officeart/2005/8/layout/hierarchy5"/>
    <dgm:cxn modelId="{6EE578FC-9B54-4488-913E-F58FC4556882}" type="presParOf" srcId="{DD4D8279-66D7-4F44-B4FC-D1C4EE9FB7AF}" destId="{6FD0D7A8-2359-44AB-BF12-4210DA78C1BE}" srcOrd="1" destOrd="0" presId="urn:microsoft.com/office/officeart/2005/8/layout/hierarchy5"/>
    <dgm:cxn modelId="{99B28914-C571-40C2-8881-8CE327FD5754}" type="presParOf" srcId="{6FD0D7A8-2359-44AB-BF12-4210DA78C1BE}" destId="{8F0C9954-F7A4-4989-A5CF-F47C18D6E338}" srcOrd="0" destOrd="0" presId="urn:microsoft.com/office/officeart/2005/8/layout/hierarchy5"/>
    <dgm:cxn modelId="{A5C1FBBE-E0BD-458D-8B41-A00DE49B2232}" type="presParOf" srcId="{8F0C9954-F7A4-4989-A5CF-F47C18D6E338}" destId="{B7360C74-9864-4791-82F0-D3BD762CE4F4}" srcOrd="0" destOrd="0" presId="urn:microsoft.com/office/officeart/2005/8/layout/hierarchy5"/>
    <dgm:cxn modelId="{741A658E-FDFD-458E-AA82-A6364631E561}" type="presParOf" srcId="{6FD0D7A8-2359-44AB-BF12-4210DA78C1BE}" destId="{8DAD995C-E5EF-4CEA-B35A-B07FC39B961D}" srcOrd="1" destOrd="0" presId="urn:microsoft.com/office/officeart/2005/8/layout/hierarchy5"/>
    <dgm:cxn modelId="{6FA07C30-D292-411B-A6FA-E54E23B1FAB9}" type="presParOf" srcId="{8DAD995C-E5EF-4CEA-B35A-B07FC39B961D}" destId="{9C7881D0-34FA-4444-AC1A-22BDD84892FF}" srcOrd="0" destOrd="0" presId="urn:microsoft.com/office/officeart/2005/8/layout/hierarchy5"/>
    <dgm:cxn modelId="{4E3D5225-C14F-4435-B351-7A5A26AE31AF}" type="presParOf" srcId="{8DAD995C-E5EF-4CEA-B35A-B07FC39B961D}" destId="{B2CB0435-DA52-456F-A0F1-0D577EE5A48F}" srcOrd="1" destOrd="0" presId="urn:microsoft.com/office/officeart/2005/8/layout/hierarchy5"/>
    <dgm:cxn modelId="{9EE2AEBF-9C9B-45C6-A168-EE5C7DAF5EA2}" type="presParOf" srcId="{3118CC67-FE51-4CDD-825D-F7B9A3601C78}" destId="{530DB0D3-D0DD-4F3C-A175-3458AA51DFC9}" srcOrd="1" destOrd="0" presId="urn:microsoft.com/office/officeart/2005/8/layout/hierarchy5"/>
    <dgm:cxn modelId="{2213D0ED-5D81-40DF-894D-C0DAC9D4C468}" type="presParOf" srcId="{530DB0D3-D0DD-4F3C-A175-3458AA51DFC9}" destId="{9D33EEBB-1882-47B8-909A-E88897215591}" srcOrd="0" destOrd="0" presId="urn:microsoft.com/office/officeart/2005/8/layout/hierarchy5"/>
    <dgm:cxn modelId="{A464D738-199C-4A75-B6B4-1E9D86EB08C1}" type="presParOf" srcId="{9D33EEBB-1882-47B8-909A-E88897215591}" destId="{6AE2A905-7751-4C8D-A9E1-0235C416874C}" srcOrd="0" destOrd="0" presId="urn:microsoft.com/office/officeart/2005/8/layout/hierarchy5"/>
    <dgm:cxn modelId="{1FEDE749-65B4-490C-9764-F4364A18B0C4}" type="presParOf" srcId="{9D33EEBB-1882-47B8-909A-E88897215591}" destId="{B81C7C7A-ACBA-4D9B-9E4F-E1AA17AF87BA}" srcOrd="1" destOrd="0" presId="urn:microsoft.com/office/officeart/2005/8/layout/hierarchy5"/>
    <dgm:cxn modelId="{F837CAFE-73F0-4D55-A27C-FC179649CF50}" type="presParOf" srcId="{530DB0D3-D0DD-4F3C-A175-3458AA51DFC9}" destId="{45ED2F90-B582-43BE-AC8D-55CBB88ACB9B}" srcOrd="1" destOrd="0" presId="urn:microsoft.com/office/officeart/2005/8/layout/hierarchy5"/>
    <dgm:cxn modelId="{AF767A92-6B9E-4973-8353-77DC54D5DABB}" type="presParOf" srcId="{45ED2F90-B582-43BE-AC8D-55CBB88ACB9B}" destId="{A702525B-8FDE-4673-B068-7A71EB3DF5E8}" srcOrd="0" destOrd="0" presId="urn:microsoft.com/office/officeart/2005/8/layout/hierarchy5"/>
    <dgm:cxn modelId="{9F265095-CE71-4FF2-ABD9-950F72339B26}" type="presParOf" srcId="{530DB0D3-D0DD-4F3C-A175-3458AA51DFC9}" destId="{8B2C1188-D152-40A0-A1AA-259C3148F27E}" srcOrd="2" destOrd="0" presId="urn:microsoft.com/office/officeart/2005/8/layout/hierarchy5"/>
    <dgm:cxn modelId="{284B4C3F-BD4F-4BB7-9B0B-4FD6557D5FDD}" type="presParOf" srcId="{8B2C1188-D152-40A0-A1AA-259C3148F27E}" destId="{5022F42E-2786-4A91-B823-64BAD2EA963D}" srcOrd="0" destOrd="0" presId="urn:microsoft.com/office/officeart/2005/8/layout/hierarchy5"/>
    <dgm:cxn modelId="{6CB2E6A3-F13F-4913-94C5-105B186B2817}" type="presParOf" srcId="{8B2C1188-D152-40A0-A1AA-259C3148F27E}" destId="{2CEAE8B8-5773-4A7E-B839-0662A94D6A9E}" srcOrd="1" destOrd="0" presId="urn:microsoft.com/office/officeart/2005/8/layout/hierarchy5"/>
    <dgm:cxn modelId="{8683EBFE-BE19-4448-BF11-5EEA6A44E989}" type="presParOf" srcId="{530DB0D3-D0DD-4F3C-A175-3458AA51DFC9}" destId="{4F106934-ED54-4F5A-A9CD-EBFF94E641BE}" srcOrd="3" destOrd="0" presId="urn:microsoft.com/office/officeart/2005/8/layout/hierarchy5"/>
    <dgm:cxn modelId="{E5C19F53-CB84-48CD-9EF0-A9C770E0A1BD}" type="presParOf" srcId="{4F106934-ED54-4F5A-A9CD-EBFF94E641BE}" destId="{D51944C4-A171-4276-8B92-1323A61D2561}" srcOrd="0" destOrd="0" presId="urn:microsoft.com/office/officeart/2005/8/layout/hierarchy5"/>
    <dgm:cxn modelId="{D9C29A71-6B35-4D25-B388-B120A0286794}" type="presParOf" srcId="{530DB0D3-D0DD-4F3C-A175-3458AA51DFC9}" destId="{56764D28-2331-4A51-8267-6335946C5087}" srcOrd="4" destOrd="0" presId="urn:microsoft.com/office/officeart/2005/8/layout/hierarchy5"/>
    <dgm:cxn modelId="{3BBF30D0-CD41-40FD-BCB5-018C82C84FC8}" type="presParOf" srcId="{56764D28-2331-4A51-8267-6335946C5087}" destId="{8016BC8A-46E6-46BF-B868-0076328D2D22}" srcOrd="0" destOrd="0" presId="urn:microsoft.com/office/officeart/2005/8/layout/hierarchy5"/>
    <dgm:cxn modelId="{0ACACA51-4491-4F60-ABEE-6066131D0313}" type="presParOf" srcId="{56764D28-2331-4A51-8267-6335946C5087}" destId="{E88E7CDD-2EBE-4EDF-914E-AA0973E13B47}"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6F16A5-1472-4328-96C2-C3B9B85F6815}" type="doc">
      <dgm:prSet loTypeId="urn:microsoft.com/office/officeart/2005/8/layout/venn1" loCatId="relationship" qsTypeId="urn:microsoft.com/office/officeart/2005/8/quickstyle/simple5" qsCatId="simple" csTypeId="urn:microsoft.com/office/officeart/2005/8/colors/colorful4" csCatId="colorful" phldr="1"/>
      <dgm:spPr/>
    </dgm:pt>
    <dgm:pt modelId="{4893B3B2-DDDC-4EC3-858C-E8E5CF3A2195}">
      <dgm:prSet phldrT="[Text]"/>
      <dgm:spPr/>
      <dgm:t>
        <a:bodyPr/>
        <a:lstStyle/>
        <a:p>
          <a:r>
            <a:rPr lang="en-NZ" dirty="0"/>
            <a:t>Government</a:t>
          </a:r>
        </a:p>
      </dgm:t>
    </dgm:pt>
    <dgm:pt modelId="{DF08D55B-7E5B-4B7D-9E6C-82C6C5F31D98}" type="parTrans" cxnId="{320D4F7B-874D-4CDC-B766-34E46CACE8C0}">
      <dgm:prSet/>
      <dgm:spPr/>
      <dgm:t>
        <a:bodyPr/>
        <a:lstStyle/>
        <a:p>
          <a:endParaRPr lang="en-NZ"/>
        </a:p>
      </dgm:t>
    </dgm:pt>
    <dgm:pt modelId="{3799AECF-AD53-4C23-AF7C-911F936FAE68}" type="sibTrans" cxnId="{320D4F7B-874D-4CDC-B766-34E46CACE8C0}">
      <dgm:prSet/>
      <dgm:spPr/>
      <dgm:t>
        <a:bodyPr/>
        <a:lstStyle/>
        <a:p>
          <a:endParaRPr lang="en-NZ"/>
        </a:p>
      </dgm:t>
    </dgm:pt>
    <dgm:pt modelId="{CB7921D5-9057-4D50-BE95-BE32DEE4CC9D}">
      <dgm:prSet phldrT="[Text]"/>
      <dgm:spPr/>
      <dgm:t>
        <a:bodyPr/>
        <a:lstStyle/>
        <a:p>
          <a:r>
            <a:rPr lang="en-NZ" dirty="0"/>
            <a:t>Local</a:t>
          </a:r>
        </a:p>
      </dgm:t>
    </dgm:pt>
    <dgm:pt modelId="{0577B299-1AB7-4D22-88C7-307D1A355EA1}" type="parTrans" cxnId="{967A2DF1-A6EB-422B-BAE9-1A60035DF090}">
      <dgm:prSet/>
      <dgm:spPr/>
      <dgm:t>
        <a:bodyPr/>
        <a:lstStyle/>
        <a:p>
          <a:endParaRPr lang="en-NZ"/>
        </a:p>
      </dgm:t>
    </dgm:pt>
    <dgm:pt modelId="{59BCA7DC-3550-4AD4-AAC4-6BD8174EDBD4}" type="sibTrans" cxnId="{967A2DF1-A6EB-422B-BAE9-1A60035DF090}">
      <dgm:prSet/>
      <dgm:spPr/>
      <dgm:t>
        <a:bodyPr/>
        <a:lstStyle/>
        <a:p>
          <a:endParaRPr lang="en-NZ"/>
        </a:p>
      </dgm:t>
    </dgm:pt>
    <dgm:pt modelId="{5737CB9F-1EBC-42BF-9E15-DBC32BAE61D6}">
      <dgm:prSet phldrT="[Text]"/>
      <dgm:spPr/>
      <dgm:t>
        <a:bodyPr/>
        <a:lstStyle/>
        <a:p>
          <a:r>
            <a:rPr lang="en-NZ" dirty="0"/>
            <a:t>Regional</a:t>
          </a:r>
        </a:p>
      </dgm:t>
    </dgm:pt>
    <dgm:pt modelId="{F8EEEBA5-44A0-4681-B624-71F14EAE0331}" type="parTrans" cxnId="{9E9258E7-643C-4910-8D02-74E11D562EB0}">
      <dgm:prSet/>
      <dgm:spPr/>
      <dgm:t>
        <a:bodyPr/>
        <a:lstStyle/>
        <a:p>
          <a:endParaRPr lang="en-NZ"/>
        </a:p>
      </dgm:t>
    </dgm:pt>
    <dgm:pt modelId="{24DED636-902A-4D0F-A6B6-AAD2E5F6B0AB}" type="sibTrans" cxnId="{9E9258E7-643C-4910-8D02-74E11D562EB0}">
      <dgm:prSet/>
      <dgm:spPr/>
      <dgm:t>
        <a:bodyPr/>
        <a:lstStyle/>
        <a:p>
          <a:endParaRPr lang="en-NZ"/>
        </a:p>
      </dgm:t>
    </dgm:pt>
    <dgm:pt modelId="{CC7EDACF-1903-47C5-BF9E-DBF7D8E891D7}">
      <dgm:prSet phldrT="[Text]"/>
      <dgm:spPr/>
      <dgm:t>
        <a:bodyPr/>
        <a:lstStyle/>
        <a:p>
          <a:r>
            <a:rPr lang="en-NZ" dirty="0" smtClean="0"/>
            <a:t>Iwi (Maori tribes)</a:t>
          </a:r>
          <a:endParaRPr lang="en-NZ" dirty="0"/>
        </a:p>
      </dgm:t>
    </dgm:pt>
    <dgm:pt modelId="{003742AB-C236-40F5-870A-DB2CDF9F171B}" type="parTrans" cxnId="{5DD6E042-EDC0-4F03-ABDE-52DDBECECF50}">
      <dgm:prSet/>
      <dgm:spPr/>
      <dgm:t>
        <a:bodyPr/>
        <a:lstStyle/>
        <a:p>
          <a:endParaRPr lang="en-NZ"/>
        </a:p>
      </dgm:t>
    </dgm:pt>
    <dgm:pt modelId="{982DBAB7-9622-4774-97C9-69310D4B56FE}" type="sibTrans" cxnId="{5DD6E042-EDC0-4F03-ABDE-52DDBECECF50}">
      <dgm:prSet/>
      <dgm:spPr/>
      <dgm:t>
        <a:bodyPr/>
        <a:lstStyle/>
        <a:p>
          <a:endParaRPr lang="en-NZ"/>
        </a:p>
      </dgm:t>
    </dgm:pt>
    <dgm:pt modelId="{50194EB0-D7C5-4B03-BDBB-FFCB46FD3263}" type="pres">
      <dgm:prSet presAssocID="{D56F16A5-1472-4328-96C2-C3B9B85F6815}" presName="compositeShape" presStyleCnt="0">
        <dgm:presLayoutVars>
          <dgm:chMax val="7"/>
          <dgm:dir/>
          <dgm:resizeHandles val="exact"/>
        </dgm:presLayoutVars>
      </dgm:prSet>
      <dgm:spPr/>
    </dgm:pt>
    <dgm:pt modelId="{D9C91DAE-C90F-49B2-8D8C-DC682EEC6C2C}" type="pres">
      <dgm:prSet presAssocID="{4893B3B2-DDDC-4EC3-858C-E8E5CF3A2195}" presName="circ1" presStyleLbl="vennNode1" presStyleIdx="0" presStyleCnt="4"/>
      <dgm:spPr/>
      <dgm:t>
        <a:bodyPr/>
        <a:lstStyle/>
        <a:p>
          <a:endParaRPr lang="en-NZ"/>
        </a:p>
      </dgm:t>
    </dgm:pt>
    <dgm:pt modelId="{952D32CB-4239-4E9E-9010-A69203468CDD}" type="pres">
      <dgm:prSet presAssocID="{4893B3B2-DDDC-4EC3-858C-E8E5CF3A2195}" presName="circ1Tx" presStyleLbl="revTx" presStyleIdx="0" presStyleCnt="0">
        <dgm:presLayoutVars>
          <dgm:chMax val="0"/>
          <dgm:chPref val="0"/>
          <dgm:bulletEnabled val="1"/>
        </dgm:presLayoutVars>
      </dgm:prSet>
      <dgm:spPr/>
      <dgm:t>
        <a:bodyPr/>
        <a:lstStyle/>
        <a:p>
          <a:endParaRPr lang="en-NZ"/>
        </a:p>
      </dgm:t>
    </dgm:pt>
    <dgm:pt modelId="{DB092095-AF06-435D-A37E-341873D98D28}" type="pres">
      <dgm:prSet presAssocID="{CB7921D5-9057-4D50-BE95-BE32DEE4CC9D}" presName="circ2" presStyleLbl="vennNode1" presStyleIdx="1" presStyleCnt="4"/>
      <dgm:spPr/>
      <dgm:t>
        <a:bodyPr/>
        <a:lstStyle/>
        <a:p>
          <a:endParaRPr lang="en-NZ"/>
        </a:p>
      </dgm:t>
    </dgm:pt>
    <dgm:pt modelId="{B2029FCE-5E6E-4676-A0FE-172A64063F05}" type="pres">
      <dgm:prSet presAssocID="{CB7921D5-9057-4D50-BE95-BE32DEE4CC9D}" presName="circ2Tx" presStyleLbl="revTx" presStyleIdx="0" presStyleCnt="0">
        <dgm:presLayoutVars>
          <dgm:chMax val="0"/>
          <dgm:chPref val="0"/>
          <dgm:bulletEnabled val="1"/>
        </dgm:presLayoutVars>
      </dgm:prSet>
      <dgm:spPr/>
      <dgm:t>
        <a:bodyPr/>
        <a:lstStyle/>
        <a:p>
          <a:endParaRPr lang="en-NZ"/>
        </a:p>
      </dgm:t>
    </dgm:pt>
    <dgm:pt modelId="{6588E8C9-B6D8-481F-B679-21E78A0CA79C}" type="pres">
      <dgm:prSet presAssocID="{5737CB9F-1EBC-42BF-9E15-DBC32BAE61D6}" presName="circ3" presStyleLbl="vennNode1" presStyleIdx="2" presStyleCnt="4"/>
      <dgm:spPr/>
      <dgm:t>
        <a:bodyPr/>
        <a:lstStyle/>
        <a:p>
          <a:endParaRPr lang="en-NZ"/>
        </a:p>
      </dgm:t>
    </dgm:pt>
    <dgm:pt modelId="{7D905B81-A68C-49AA-8E8A-99E95BFB5B71}" type="pres">
      <dgm:prSet presAssocID="{5737CB9F-1EBC-42BF-9E15-DBC32BAE61D6}" presName="circ3Tx" presStyleLbl="revTx" presStyleIdx="0" presStyleCnt="0">
        <dgm:presLayoutVars>
          <dgm:chMax val="0"/>
          <dgm:chPref val="0"/>
          <dgm:bulletEnabled val="1"/>
        </dgm:presLayoutVars>
      </dgm:prSet>
      <dgm:spPr/>
      <dgm:t>
        <a:bodyPr/>
        <a:lstStyle/>
        <a:p>
          <a:endParaRPr lang="en-NZ"/>
        </a:p>
      </dgm:t>
    </dgm:pt>
    <dgm:pt modelId="{894C8A60-4823-4345-A72B-1A55BD012528}" type="pres">
      <dgm:prSet presAssocID="{CC7EDACF-1903-47C5-BF9E-DBF7D8E891D7}" presName="circ4" presStyleLbl="vennNode1" presStyleIdx="3" presStyleCnt="4"/>
      <dgm:spPr/>
      <dgm:t>
        <a:bodyPr/>
        <a:lstStyle/>
        <a:p>
          <a:endParaRPr lang="en-NZ"/>
        </a:p>
      </dgm:t>
    </dgm:pt>
    <dgm:pt modelId="{BC288D92-489F-4447-A3AF-9A55ED41BB36}" type="pres">
      <dgm:prSet presAssocID="{CC7EDACF-1903-47C5-BF9E-DBF7D8E891D7}" presName="circ4Tx" presStyleLbl="revTx" presStyleIdx="0" presStyleCnt="0">
        <dgm:presLayoutVars>
          <dgm:chMax val="0"/>
          <dgm:chPref val="0"/>
          <dgm:bulletEnabled val="1"/>
        </dgm:presLayoutVars>
      </dgm:prSet>
      <dgm:spPr/>
      <dgm:t>
        <a:bodyPr/>
        <a:lstStyle/>
        <a:p>
          <a:endParaRPr lang="en-NZ"/>
        </a:p>
      </dgm:t>
    </dgm:pt>
  </dgm:ptLst>
  <dgm:cxnLst>
    <dgm:cxn modelId="{320D4F7B-874D-4CDC-B766-34E46CACE8C0}" srcId="{D56F16A5-1472-4328-96C2-C3B9B85F6815}" destId="{4893B3B2-DDDC-4EC3-858C-E8E5CF3A2195}" srcOrd="0" destOrd="0" parTransId="{DF08D55B-7E5B-4B7D-9E6C-82C6C5F31D98}" sibTransId="{3799AECF-AD53-4C23-AF7C-911F936FAE68}"/>
    <dgm:cxn modelId="{B745DED9-ABD8-4041-909B-9352E284FEFD}" type="presOf" srcId="{4893B3B2-DDDC-4EC3-858C-E8E5CF3A2195}" destId="{952D32CB-4239-4E9E-9010-A69203468CDD}" srcOrd="1" destOrd="0" presId="urn:microsoft.com/office/officeart/2005/8/layout/venn1"/>
    <dgm:cxn modelId="{F05EEE32-F7DB-4F87-88C9-48E5441BCDB5}" type="presOf" srcId="{CB7921D5-9057-4D50-BE95-BE32DEE4CC9D}" destId="{B2029FCE-5E6E-4676-A0FE-172A64063F05}" srcOrd="1" destOrd="0" presId="urn:microsoft.com/office/officeart/2005/8/layout/venn1"/>
    <dgm:cxn modelId="{8679F5E3-8881-4873-8C49-75F997E6255E}" type="presOf" srcId="{5737CB9F-1EBC-42BF-9E15-DBC32BAE61D6}" destId="{7D905B81-A68C-49AA-8E8A-99E95BFB5B71}" srcOrd="1" destOrd="0" presId="urn:microsoft.com/office/officeart/2005/8/layout/venn1"/>
    <dgm:cxn modelId="{1E5E2D07-A1A0-4D35-84DB-8516C967EBEE}" type="presOf" srcId="{CC7EDACF-1903-47C5-BF9E-DBF7D8E891D7}" destId="{894C8A60-4823-4345-A72B-1A55BD012528}" srcOrd="0" destOrd="0" presId="urn:microsoft.com/office/officeart/2005/8/layout/venn1"/>
    <dgm:cxn modelId="{668AB759-26A9-4C09-A2B6-486CEFC3EC70}" type="presOf" srcId="{CB7921D5-9057-4D50-BE95-BE32DEE4CC9D}" destId="{DB092095-AF06-435D-A37E-341873D98D28}" srcOrd="0" destOrd="0" presId="urn:microsoft.com/office/officeart/2005/8/layout/venn1"/>
    <dgm:cxn modelId="{9E9258E7-643C-4910-8D02-74E11D562EB0}" srcId="{D56F16A5-1472-4328-96C2-C3B9B85F6815}" destId="{5737CB9F-1EBC-42BF-9E15-DBC32BAE61D6}" srcOrd="2" destOrd="0" parTransId="{F8EEEBA5-44A0-4681-B624-71F14EAE0331}" sibTransId="{24DED636-902A-4D0F-A6B6-AAD2E5F6B0AB}"/>
    <dgm:cxn modelId="{4830A508-A4A4-4BA8-BD41-50EA4D40C3C1}" type="presOf" srcId="{D56F16A5-1472-4328-96C2-C3B9B85F6815}" destId="{50194EB0-D7C5-4B03-BDBB-FFCB46FD3263}" srcOrd="0" destOrd="0" presId="urn:microsoft.com/office/officeart/2005/8/layout/venn1"/>
    <dgm:cxn modelId="{268A725D-D5F8-4D59-8329-BFF1F0764D93}" type="presOf" srcId="{5737CB9F-1EBC-42BF-9E15-DBC32BAE61D6}" destId="{6588E8C9-B6D8-481F-B679-21E78A0CA79C}" srcOrd="0" destOrd="0" presId="urn:microsoft.com/office/officeart/2005/8/layout/venn1"/>
    <dgm:cxn modelId="{B45FA808-9FFD-494C-8E2B-600407188B7C}" type="presOf" srcId="{4893B3B2-DDDC-4EC3-858C-E8E5CF3A2195}" destId="{D9C91DAE-C90F-49B2-8D8C-DC682EEC6C2C}" srcOrd="0" destOrd="0" presId="urn:microsoft.com/office/officeart/2005/8/layout/venn1"/>
    <dgm:cxn modelId="{5DD6E042-EDC0-4F03-ABDE-52DDBECECF50}" srcId="{D56F16A5-1472-4328-96C2-C3B9B85F6815}" destId="{CC7EDACF-1903-47C5-BF9E-DBF7D8E891D7}" srcOrd="3" destOrd="0" parTransId="{003742AB-C236-40F5-870A-DB2CDF9F171B}" sibTransId="{982DBAB7-9622-4774-97C9-69310D4B56FE}"/>
    <dgm:cxn modelId="{7E5CF051-DD7A-487D-801E-ABAE2DB0073B}" type="presOf" srcId="{CC7EDACF-1903-47C5-BF9E-DBF7D8E891D7}" destId="{BC288D92-489F-4447-A3AF-9A55ED41BB36}" srcOrd="1" destOrd="0" presId="urn:microsoft.com/office/officeart/2005/8/layout/venn1"/>
    <dgm:cxn modelId="{967A2DF1-A6EB-422B-BAE9-1A60035DF090}" srcId="{D56F16A5-1472-4328-96C2-C3B9B85F6815}" destId="{CB7921D5-9057-4D50-BE95-BE32DEE4CC9D}" srcOrd="1" destOrd="0" parTransId="{0577B299-1AB7-4D22-88C7-307D1A355EA1}" sibTransId="{59BCA7DC-3550-4AD4-AAC4-6BD8174EDBD4}"/>
    <dgm:cxn modelId="{CE49A0F7-F751-44F0-AC99-FC3FD86A7FC0}" type="presParOf" srcId="{50194EB0-D7C5-4B03-BDBB-FFCB46FD3263}" destId="{D9C91DAE-C90F-49B2-8D8C-DC682EEC6C2C}" srcOrd="0" destOrd="0" presId="urn:microsoft.com/office/officeart/2005/8/layout/venn1"/>
    <dgm:cxn modelId="{85B2E874-518B-413D-A742-F47320353D0B}" type="presParOf" srcId="{50194EB0-D7C5-4B03-BDBB-FFCB46FD3263}" destId="{952D32CB-4239-4E9E-9010-A69203468CDD}" srcOrd="1" destOrd="0" presId="urn:microsoft.com/office/officeart/2005/8/layout/venn1"/>
    <dgm:cxn modelId="{E0B07081-A216-4437-B998-FB33BE24B77A}" type="presParOf" srcId="{50194EB0-D7C5-4B03-BDBB-FFCB46FD3263}" destId="{DB092095-AF06-435D-A37E-341873D98D28}" srcOrd="2" destOrd="0" presId="urn:microsoft.com/office/officeart/2005/8/layout/venn1"/>
    <dgm:cxn modelId="{19EBA296-4F6E-4D35-9EC5-31CCB777CCB9}" type="presParOf" srcId="{50194EB0-D7C5-4B03-BDBB-FFCB46FD3263}" destId="{B2029FCE-5E6E-4676-A0FE-172A64063F05}" srcOrd="3" destOrd="0" presId="urn:microsoft.com/office/officeart/2005/8/layout/venn1"/>
    <dgm:cxn modelId="{35EF1FA8-69E2-43B4-8E27-E1124DDFEA1A}" type="presParOf" srcId="{50194EB0-D7C5-4B03-BDBB-FFCB46FD3263}" destId="{6588E8C9-B6D8-481F-B679-21E78A0CA79C}" srcOrd="4" destOrd="0" presId="urn:microsoft.com/office/officeart/2005/8/layout/venn1"/>
    <dgm:cxn modelId="{90F9DFCE-D60D-45EA-9814-DF10973D02EF}" type="presParOf" srcId="{50194EB0-D7C5-4B03-BDBB-FFCB46FD3263}" destId="{7D905B81-A68C-49AA-8E8A-99E95BFB5B71}" srcOrd="5" destOrd="0" presId="urn:microsoft.com/office/officeart/2005/8/layout/venn1"/>
    <dgm:cxn modelId="{5DD55CA3-0D39-4ECF-ADF0-87412849FE9F}" type="presParOf" srcId="{50194EB0-D7C5-4B03-BDBB-FFCB46FD3263}" destId="{894C8A60-4823-4345-A72B-1A55BD012528}" srcOrd="6" destOrd="0" presId="urn:microsoft.com/office/officeart/2005/8/layout/venn1"/>
    <dgm:cxn modelId="{F42F8A6F-7486-4057-AD5A-F2FB0FAA7D27}" type="presParOf" srcId="{50194EB0-D7C5-4B03-BDBB-FFCB46FD3263}" destId="{BC288D92-489F-4447-A3AF-9A55ED41BB36}"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6BC8A-46E6-46BF-B868-0076328D2D22}">
      <dsp:nvSpPr>
        <dsp:cNvPr id="0" name=""/>
        <dsp:cNvSpPr/>
      </dsp:nvSpPr>
      <dsp:spPr>
        <a:xfrm>
          <a:off x="5935482" y="0"/>
          <a:ext cx="1930982" cy="4023862"/>
        </a:xfrm>
        <a:prstGeom prst="roundRect">
          <a:avLst>
            <a:gd name="adj" fmla="val 10000"/>
          </a:avLst>
        </a:prstGeom>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w="12700" cap="flat" cmpd="sng" algn="ctr">
          <a:solidFill>
            <a:schemeClr val="accent3"/>
          </a:solidFill>
          <a:prstDash val="solid"/>
        </a:ln>
        <a:effectLst>
          <a:outerShdw blurRad="38100" dist="25400" dir="2700000" algn="br" rotWithShape="0">
            <a:srgbClr val="000000">
              <a:alpha val="60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NZ" sz="2200" kern="1200" dirty="0" smtClean="0"/>
            <a:t>Performance Accountability</a:t>
          </a:r>
          <a:endParaRPr lang="en-NZ" sz="2200" kern="1200" dirty="0"/>
        </a:p>
      </dsp:txBody>
      <dsp:txXfrm>
        <a:off x="5935482" y="0"/>
        <a:ext cx="1930982" cy="1207158"/>
      </dsp:txXfrm>
    </dsp:sp>
    <dsp:sp modelId="{5022F42E-2786-4A91-B823-64BAD2EA963D}">
      <dsp:nvSpPr>
        <dsp:cNvPr id="0" name=""/>
        <dsp:cNvSpPr/>
      </dsp:nvSpPr>
      <dsp:spPr>
        <a:xfrm>
          <a:off x="3682669" y="0"/>
          <a:ext cx="1930982" cy="4023862"/>
        </a:xfrm>
        <a:prstGeom prst="roundRect">
          <a:avLst>
            <a:gd name="adj" fmla="val 10000"/>
          </a:avLst>
        </a:prstGeom>
        <a:gradFill rotWithShape="1">
          <a:gsLst>
            <a:gs pos="0">
              <a:schemeClr val="accent4">
                <a:shade val="85000"/>
                <a:satMod val="130000"/>
              </a:schemeClr>
            </a:gs>
            <a:gs pos="34000">
              <a:schemeClr val="accent4">
                <a:shade val="87000"/>
                <a:satMod val="125000"/>
              </a:schemeClr>
            </a:gs>
            <a:gs pos="70000">
              <a:schemeClr val="accent4">
                <a:tint val="100000"/>
                <a:shade val="90000"/>
                <a:satMod val="130000"/>
              </a:schemeClr>
            </a:gs>
            <a:gs pos="100000">
              <a:schemeClr val="accent4">
                <a:tint val="100000"/>
                <a:shade val="100000"/>
                <a:satMod val="110000"/>
              </a:schemeClr>
            </a:gs>
          </a:gsLst>
          <a:path path="circle">
            <a:fillToRect l="100000" t="100000" r="100000" b="100000"/>
          </a:path>
        </a:gradFill>
        <a:ln w="12700" cap="flat" cmpd="sng" algn="ctr">
          <a:solidFill>
            <a:schemeClr val="accent4"/>
          </a:solidFill>
          <a:prstDash val="solid"/>
        </a:ln>
        <a:effectLst>
          <a:outerShdw blurRad="38100" dist="25400" dir="2700000" algn="br" rotWithShape="0">
            <a:srgbClr val="000000">
              <a:alpha val="60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NZ" sz="2200" kern="1200" dirty="0" smtClean="0"/>
            <a:t>Population Accountability</a:t>
          </a:r>
          <a:endParaRPr lang="en-NZ" sz="2200" kern="1200" dirty="0"/>
        </a:p>
      </dsp:txBody>
      <dsp:txXfrm>
        <a:off x="3682669" y="0"/>
        <a:ext cx="1930982" cy="1207158"/>
      </dsp:txXfrm>
    </dsp:sp>
    <dsp:sp modelId="{6AE2A905-7751-4C8D-A9E1-0235C416874C}">
      <dsp:nvSpPr>
        <dsp:cNvPr id="0" name=""/>
        <dsp:cNvSpPr/>
      </dsp:nvSpPr>
      <dsp:spPr>
        <a:xfrm>
          <a:off x="1482341" y="0"/>
          <a:ext cx="1930982" cy="40238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en-NZ" sz="2200" kern="1200" dirty="0"/>
        </a:p>
      </dsp:txBody>
      <dsp:txXfrm>
        <a:off x="1482341" y="0"/>
        <a:ext cx="1930982" cy="1207158"/>
      </dsp:txXfrm>
    </dsp:sp>
    <dsp:sp modelId="{C5C8E33A-F884-4CB0-B1B7-A852A980A430}">
      <dsp:nvSpPr>
        <dsp:cNvPr id="0" name=""/>
        <dsp:cNvSpPr/>
      </dsp:nvSpPr>
      <dsp:spPr>
        <a:xfrm>
          <a:off x="1590772" y="1842667"/>
          <a:ext cx="1609151" cy="184736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NZ" sz="1700" kern="1200" dirty="0" smtClean="0"/>
            <a:t>Make It Happen Te Hiku Project</a:t>
          </a:r>
          <a:endParaRPr lang="en-NZ" sz="1700" kern="1200" dirty="0"/>
        </a:p>
      </dsp:txBody>
      <dsp:txXfrm>
        <a:off x="1637902" y="1889797"/>
        <a:ext cx="1514891" cy="1753102"/>
      </dsp:txXfrm>
    </dsp:sp>
    <dsp:sp modelId="{460B5CB1-A779-4913-A54E-22FC115B20BD}">
      <dsp:nvSpPr>
        <dsp:cNvPr id="0" name=""/>
        <dsp:cNvSpPr/>
      </dsp:nvSpPr>
      <dsp:spPr>
        <a:xfrm rot="18770822">
          <a:off x="3048504" y="2401379"/>
          <a:ext cx="946499" cy="35991"/>
        </a:xfrm>
        <a:custGeom>
          <a:avLst/>
          <a:gdLst/>
          <a:ahLst/>
          <a:cxnLst/>
          <a:rect l="0" t="0" r="0" b="0"/>
          <a:pathLst>
            <a:path>
              <a:moveTo>
                <a:pt x="0" y="17995"/>
              </a:moveTo>
              <a:lnTo>
                <a:pt x="946499" y="1799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NZ" sz="500" kern="1200" dirty="0"/>
        </a:p>
      </dsp:txBody>
      <dsp:txXfrm>
        <a:off x="3498092" y="2395712"/>
        <a:ext cx="47324" cy="47324"/>
      </dsp:txXfrm>
    </dsp:sp>
    <dsp:sp modelId="{A87DF71B-C061-4F74-A988-8776243B03BF}">
      <dsp:nvSpPr>
        <dsp:cNvPr id="0" name=""/>
        <dsp:cNvSpPr/>
      </dsp:nvSpPr>
      <dsp:spPr>
        <a:xfrm>
          <a:off x="3843585" y="1670113"/>
          <a:ext cx="1609151" cy="80457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NZ" sz="1700" kern="1200" dirty="0" smtClean="0"/>
            <a:t>Result, Indicator(s) &amp; Strategies</a:t>
          </a:r>
          <a:endParaRPr lang="en-NZ" sz="1700" kern="1200" dirty="0"/>
        </a:p>
      </dsp:txBody>
      <dsp:txXfrm>
        <a:off x="3867150" y="1693678"/>
        <a:ext cx="1562021" cy="757445"/>
      </dsp:txXfrm>
    </dsp:sp>
    <dsp:sp modelId="{D2715370-9042-4446-917A-8C022086FEC0}">
      <dsp:nvSpPr>
        <dsp:cNvPr id="0" name=""/>
        <dsp:cNvSpPr/>
      </dsp:nvSpPr>
      <dsp:spPr>
        <a:xfrm rot="19457599">
          <a:off x="5378231" y="1823090"/>
          <a:ext cx="792670" cy="35991"/>
        </a:xfrm>
        <a:custGeom>
          <a:avLst/>
          <a:gdLst/>
          <a:ahLst/>
          <a:cxnLst/>
          <a:rect l="0" t="0" r="0" b="0"/>
          <a:pathLst>
            <a:path>
              <a:moveTo>
                <a:pt x="0" y="17995"/>
              </a:moveTo>
              <a:lnTo>
                <a:pt x="792670" y="1799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NZ" sz="500" kern="1200" dirty="0"/>
        </a:p>
      </dsp:txBody>
      <dsp:txXfrm>
        <a:off x="5754750" y="1821269"/>
        <a:ext cx="39633" cy="39633"/>
      </dsp:txXfrm>
    </dsp:sp>
    <dsp:sp modelId="{D755B360-328A-458E-98BA-66ACA8B2E907}">
      <dsp:nvSpPr>
        <dsp:cNvPr id="0" name=""/>
        <dsp:cNvSpPr/>
      </dsp:nvSpPr>
      <dsp:spPr>
        <a:xfrm>
          <a:off x="6096397" y="1207482"/>
          <a:ext cx="1609151" cy="80457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NZ" sz="1700" kern="1200" dirty="0" smtClean="0"/>
            <a:t>Service &amp; client outcomes</a:t>
          </a:r>
          <a:endParaRPr lang="en-NZ" sz="1700" kern="1200" dirty="0"/>
        </a:p>
      </dsp:txBody>
      <dsp:txXfrm>
        <a:off x="6119962" y="1231047"/>
        <a:ext cx="1562021" cy="757445"/>
      </dsp:txXfrm>
    </dsp:sp>
    <dsp:sp modelId="{444AAA2B-48B8-4B09-9478-B0611F01FDEC}">
      <dsp:nvSpPr>
        <dsp:cNvPr id="0" name=""/>
        <dsp:cNvSpPr/>
      </dsp:nvSpPr>
      <dsp:spPr>
        <a:xfrm rot="2142401">
          <a:off x="5378231" y="2285721"/>
          <a:ext cx="792670" cy="35991"/>
        </a:xfrm>
        <a:custGeom>
          <a:avLst/>
          <a:gdLst/>
          <a:ahLst/>
          <a:cxnLst/>
          <a:rect l="0" t="0" r="0" b="0"/>
          <a:pathLst>
            <a:path>
              <a:moveTo>
                <a:pt x="0" y="17995"/>
              </a:moveTo>
              <a:lnTo>
                <a:pt x="792670" y="1799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NZ" sz="500" kern="1200" dirty="0"/>
        </a:p>
      </dsp:txBody>
      <dsp:txXfrm>
        <a:off x="5754750" y="2283900"/>
        <a:ext cx="39633" cy="39633"/>
      </dsp:txXfrm>
    </dsp:sp>
    <dsp:sp modelId="{E3A9C99A-9910-4D6F-9FEB-EF09E1EAECD4}">
      <dsp:nvSpPr>
        <dsp:cNvPr id="0" name=""/>
        <dsp:cNvSpPr/>
      </dsp:nvSpPr>
      <dsp:spPr>
        <a:xfrm>
          <a:off x="6096397" y="2132745"/>
          <a:ext cx="1609151" cy="80457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NZ" sz="1700" kern="1200" dirty="0" smtClean="0"/>
            <a:t>Initiative &amp; client outcomes</a:t>
          </a:r>
          <a:endParaRPr lang="en-NZ" sz="1700" kern="1200" dirty="0"/>
        </a:p>
      </dsp:txBody>
      <dsp:txXfrm>
        <a:off x="6119962" y="2156310"/>
        <a:ext cx="1562021" cy="757445"/>
      </dsp:txXfrm>
    </dsp:sp>
    <dsp:sp modelId="{EFF91F4C-B69D-463B-8AFF-33ABF0320959}">
      <dsp:nvSpPr>
        <dsp:cNvPr id="0" name=""/>
        <dsp:cNvSpPr/>
      </dsp:nvSpPr>
      <dsp:spPr>
        <a:xfrm rot="2829178">
          <a:off x="3048504" y="3095326"/>
          <a:ext cx="946499" cy="35991"/>
        </a:xfrm>
        <a:custGeom>
          <a:avLst/>
          <a:gdLst/>
          <a:ahLst/>
          <a:cxnLst/>
          <a:rect l="0" t="0" r="0" b="0"/>
          <a:pathLst>
            <a:path>
              <a:moveTo>
                <a:pt x="0" y="17995"/>
              </a:moveTo>
              <a:lnTo>
                <a:pt x="946499" y="1799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NZ" sz="500" kern="1200" dirty="0"/>
        </a:p>
      </dsp:txBody>
      <dsp:txXfrm>
        <a:off x="3498092" y="3089659"/>
        <a:ext cx="47324" cy="47324"/>
      </dsp:txXfrm>
    </dsp:sp>
    <dsp:sp modelId="{DAD6D3A5-4688-4C8C-8BA8-61B3E89F8518}">
      <dsp:nvSpPr>
        <dsp:cNvPr id="0" name=""/>
        <dsp:cNvSpPr/>
      </dsp:nvSpPr>
      <dsp:spPr>
        <a:xfrm>
          <a:off x="3843585" y="3058007"/>
          <a:ext cx="1609151" cy="80457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NZ" sz="1700" kern="1200" dirty="0" smtClean="0"/>
            <a:t>Result, Indicator(s) &amp; Strategies</a:t>
          </a:r>
          <a:endParaRPr lang="en-NZ" sz="1700" kern="1200" dirty="0"/>
        </a:p>
      </dsp:txBody>
      <dsp:txXfrm>
        <a:off x="3867150" y="3081572"/>
        <a:ext cx="1562021" cy="757445"/>
      </dsp:txXfrm>
    </dsp:sp>
    <dsp:sp modelId="{8F0C9954-F7A4-4989-A5CF-F47C18D6E338}">
      <dsp:nvSpPr>
        <dsp:cNvPr id="0" name=""/>
        <dsp:cNvSpPr/>
      </dsp:nvSpPr>
      <dsp:spPr>
        <a:xfrm>
          <a:off x="5452736" y="3442299"/>
          <a:ext cx="643660" cy="35991"/>
        </a:xfrm>
        <a:custGeom>
          <a:avLst/>
          <a:gdLst/>
          <a:ahLst/>
          <a:cxnLst/>
          <a:rect l="0" t="0" r="0" b="0"/>
          <a:pathLst>
            <a:path>
              <a:moveTo>
                <a:pt x="0" y="17995"/>
              </a:moveTo>
              <a:lnTo>
                <a:pt x="643660" y="1799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NZ" sz="500" kern="1200" dirty="0"/>
        </a:p>
      </dsp:txBody>
      <dsp:txXfrm>
        <a:off x="5758475" y="3444203"/>
        <a:ext cx="32183" cy="32183"/>
      </dsp:txXfrm>
    </dsp:sp>
    <dsp:sp modelId="{9C7881D0-34FA-4444-AC1A-22BDD84892FF}">
      <dsp:nvSpPr>
        <dsp:cNvPr id="0" name=""/>
        <dsp:cNvSpPr/>
      </dsp:nvSpPr>
      <dsp:spPr>
        <a:xfrm>
          <a:off x="6096397" y="3058007"/>
          <a:ext cx="1609151" cy="80457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NZ" sz="1700" kern="1200" dirty="0" smtClean="0"/>
            <a:t>Service &amp; client outcomes</a:t>
          </a:r>
          <a:endParaRPr lang="en-NZ" sz="1700" kern="1200" dirty="0"/>
        </a:p>
      </dsp:txBody>
      <dsp:txXfrm>
        <a:off x="6119962" y="3081572"/>
        <a:ext cx="1562021" cy="757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91DAE-C90F-49B2-8D8C-DC682EEC6C2C}">
      <dsp:nvSpPr>
        <dsp:cNvPr id="0" name=""/>
        <dsp:cNvSpPr/>
      </dsp:nvSpPr>
      <dsp:spPr>
        <a:xfrm>
          <a:off x="1446749" y="44548"/>
          <a:ext cx="2316503" cy="2316503"/>
        </a:xfrm>
        <a:prstGeom prst="ellipse">
          <a:avLst/>
        </a:prstGeom>
        <a:gradFill rotWithShape="0">
          <a:gsLst>
            <a:gs pos="0">
              <a:schemeClr val="accent4">
                <a:alpha val="50000"/>
                <a:hueOff val="0"/>
                <a:satOff val="0"/>
                <a:lumOff val="0"/>
                <a:alphaOff val="0"/>
                <a:shade val="85000"/>
                <a:satMod val="130000"/>
              </a:schemeClr>
            </a:gs>
            <a:gs pos="34000">
              <a:schemeClr val="accent4">
                <a:alpha val="50000"/>
                <a:hueOff val="0"/>
                <a:satOff val="0"/>
                <a:lumOff val="0"/>
                <a:alphaOff val="0"/>
                <a:shade val="87000"/>
                <a:satMod val="125000"/>
              </a:schemeClr>
            </a:gs>
            <a:gs pos="70000">
              <a:schemeClr val="accent4">
                <a:alpha val="50000"/>
                <a:hueOff val="0"/>
                <a:satOff val="0"/>
                <a:lumOff val="0"/>
                <a:alphaOff val="0"/>
                <a:tint val="100000"/>
                <a:shade val="90000"/>
                <a:satMod val="130000"/>
              </a:schemeClr>
            </a:gs>
            <a:gs pos="100000">
              <a:schemeClr val="accent4">
                <a:alpha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NZ" sz="2500" kern="1200" dirty="0"/>
            <a:t>Government</a:t>
          </a:r>
        </a:p>
      </dsp:txBody>
      <dsp:txXfrm>
        <a:off x="1714038" y="356385"/>
        <a:ext cx="1781925" cy="735044"/>
      </dsp:txXfrm>
    </dsp:sp>
    <dsp:sp modelId="{DB092095-AF06-435D-A37E-341873D98D28}">
      <dsp:nvSpPr>
        <dsp:cNvPr id="0" name=""/>
        <dsp:cNvSpPr/>
      </dsp:nvSpPr>
      <dsp:spPr>
        <a:xfrm>
          <a:off x="2471356" y="1069155"/>
          <a:ext cx="2316503" cy="2316503"/>
        </a:xfrm>
        <a:prstGeom prst="ellipse">
          <a:avLst/>
        </a:prstGeom>
        <a:gradFill rotWithShape="0">
          <a:gsLst>
            <a:gs pos="0">
              <a:schemeClr val="accent4">
                <a:alpha val="50000"/>
                <a:hueOff val="-509452"/>
                <a:satOff val="-3415"/>
                <a:lumOff val="-3530"/>
                <a:alphaOff val="0"/>
                <a:shade val="85000"/>
                <a:satMod val="130000"/>
              </a:schemeClr>
            </a:gs>
            <a:gs pos="34000">
              <a:schemeClr val="accent4">
                <a:alpha val="50000"/>
                <a:hueOff val="-509452"/>
                <a:satOff val="-3415"/>
                <a:lumOff val="-3530"/>
                <a:alphaOff val="0"/>
                <a:shade val="87000"/>
                <a:satMod val="125000"/>
              </a:schemeClr>
            </a:gs>
            <a:gs pos="70000">
              <a:schemeClr val="accent4">
                <a:alpha val="50000"/>
                <a:hueOff val="-509452"/>
                <a:satOff val="-3415"/>
                <a:lumOff val="-3530"/>
                <a:alphaOff val="0"/>
                <a:tint val="100000"/>
                <a:shade val="90000"/>
                <a:satMod val="130000"/>
              </a:schemeClr>
            </a:gs>
            <a:gs pos="100000">
              <a:schemeClr val="accent4">
                <a:alpha val="50000"/>
                <a:hueOff val="-509452"/>
                <a:satOff val="-3415"/>
                <a:lumOff val="-353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NZ" sz="2500" kern="1200" dirty="0"/>
            <a:t>Local</a:t>
          </a:r>
        </a:p>
      </dsp:txBody>
      <dsp:txXfrm>
        <a:off x="3718704" y="1336444"/>
        <a:ext cx="890962" cy="1781925"/>
      </dsp:txXfrm>
    </dsp:sp>
    <dsp:sp modelId="{6588E8C9-B6D8-481F-B679-21E78A0CA79C}">
      <dsp:nvSpPr>
        <dsp:cNvPr id="0" name=""/>
        <dsp:cNvSpPr/>
      </dsp:nvSpPr>
      <dsp:spPr>
        <a:xfrm>
          <a:off x="1446749" y="2093762"/>
          <a:ext cx="2316503" cy="2316503"/>
        </a:xfrm>
        <a:prstGeom prst="ellipse">
          <a:avLst/>
        </a:prstGeom>
        <a:gradFill rotWithShape="0">
          <a:gsLst>
            <a:gs pos="0">
              <a:schemeClr val="accent4">
                <a:alpha val="50000"/>
                <a:hueOff val="-1018904"/>
                <a:satOff val="-6830"/>
                <a:lumOff val="-7059"/>
                <a:alphaOff val="0"/>
                <a:shade val="85000"/>
                <a:satMod val="130000"/>
              </a:schemeClr>
            </a:gs>
            <a:gs pos="34000">
              <a:schemeClr val="accent4">
                <a:alpha val="50000"/>
                <a:hueOff val="-1018904"/>
                <a:satOff val="-6830"/>
                <a:lumOff val="-7059"/>
                <a:alphaOff val="0"/>
                <a:shade val="87000"/>
                <a:satMod val="125000"/>
              </a:schemeClr>
            </a:gs>
            <a:gs pos="70000">
              <a:schemeClr val="accent4">
                <a:alpha val="50000"/>
                <a:hueOff val="-1018904"/>
                <a:satOff val="-6830"/>
                <a:lumOff val="-7059"/>
                <a:alphaOff val="0"/>
                <a:tint val="100000"/>
                <a:shade val="90000"/>
                <a:satMod val="130000"/>
              </a:schemeClr>
            </a:gs>
            <a:gs pos="100000">
              <a:schemeClr val="accent4">
                <a:alpha val="50000"/>
                <a:hueOff val="-1018904"/>
                <a:satOff val="-6830"/>
                <a:lumOff val="-7059"/>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NZ" sz="2500" kern="1200" dirty="0"/>
            <a:t>Regional</a:t>
          </a:r>
        </a:p>
      </dsp:txBody>
      <dsp:txXfrm>
        <a:off x="1714038" y="3363384"/>
        <a:ext cx="1781925" cy="735044"/>
      </dsp:txXfrm>
    </dsp:sp>
    <dsp:sp modelId="{894C8A60-4823-4345-A72B-1A55BD012528}">
      <dsp:nvSpPr>
        <dsp:cNvPr id="0" name=""/>
        <dsp:cNvSpPr/>
      </dsp:nvSpPr>
      <dsp:spPr>
        <a:xfrm>
          <a:off x="422142" y="1069155"/>
          <a:ext cx="2316503" cy="2316503"/>
        </a:xfrm>
        <a:prstGeom prst="ellipse">
          <a:avLst/>
        </a:prstGeom>
        <a:gradFill rotWithShape="0">
          <a:gsLst>
            <a:gs pos="0">
              <a:schemeClr val="accent4">
                <a:alpha val="50000"/>
                <a:hueOff val="-1528356"/>
                <a:satOff val="-10245"/>
                <a:lumOff val="-10589"/>
                <a:alphaOff val="0"/>
                <a:shade val="85000"/>
                <a:satMod val="130000"/>
              </a:schemeClr>
            </a:gs>
            <a:gs pos="34000">
              <a:schemeClr val="accent4">
                <a:alpha val="50000"/>
                <a:hueOff val="-1528356"/>
                <a:satOff val="-10245"/>
                <a:lumOff val="-10589"/>
                <a:alphaOff val="0"/>
                <a:shade val="87000"/>
                <a:satMod val="125000"/>
              </a:schemeClr>
            </a:gs>
            <a:gs pos="70000">
              <a:schemeClr val="accent4">
                <a:alpha val="50000"/>
                <a:hueOff val="-1528356"/>
                <a:satOff val="-10245"/>
                <a:lumOff val="-10589"/>
                <a:alphaOff val="0"/>
                <a:tint val="100000"/>
                <a:shade val="90000"/>
                <a:satMod val="130000"/>
              </a:schemeClr>
            </a:gs>
            <a:gs pos="100000">
              <a:schemeClr val="accent4">
                <a:alpha val="50000"/>
                <a:hueOff val="-1528356"/>
                <a:satOff val="-10245"/>
                <a:lumOff val="-10589"/>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NZ" sz="2500" kern="1200" dirty="0" smtClean="0"/>
            <a:t>Iwi (Maori tribes)</a:t>
          </a:r>
          <a:endParaRPr lang="en-NZ" sz="2500" kern="1200" dirty="0"/>
        </a:p>
      </dsp:txBody>
      <dsp:txXfrm>
        <a:off x="600334" y="1336444"/>
        <a:ext cx="890962" cy="17819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1543" cy="341064"/>
          </a:xfrm>
          <a:prstGeom prst="rect">
            <a:avLst/>
          </a:prstGeom>
        </p:spPr>
        <p:txBody>
          <a:bodyPr vert="horz" lIns="92830" tIns="46415" rIns="92830" bIns="46415" rtlCol="0"/>
          <a:lstStyle>
            <a:lvl1pPr algn="l">
              <a:defRPr sz="1200"/>
            </a:lvl1pPr>
          </a:lstStyle>
          <a:p>
            <a:endParaRPr lang="en-NZ" dirty="0"/>
          </a:p>
        </p:txBody>
      </p:sp>
      <p:sp>
        <p:nvSpPr>
          <p:cNvPr id="3" name="Date Placeholder 2"/>
          <p:cNvSpPr>
            <a:spLocks noGrp="1"/>
          </p:cNvSpPr>
          <p:nvPr>
            <p:ph type="dt" sz="quarter" idx="1"/>
          </p:nvPr>
        </p:nvSpPr>
        <p:spPr>
          <a:xfrm>
            <a:off x="5622799" y="1"/>
            <a:ext cx="4301543" cy="341064"/>
          </a:xfrm>
          <a:prstGeom prst="rect">
            <a:avLst/>
          </a:prstGeom>
        </p:spPr>
        <p:txBody>
          <a:bodyPr vert="horz" lIns="92830" tIns="46415" rIns="92830" bIns="46415" rtlCol="0"/>
          <a:lstStyle>
            <a:lvl1pPr algn="r">
              <a:defRPr sz="1200"/>
            </a:lvl1pPr>
          </a:lstStyle>
          <a:p>
            <a:fld id="{93F5280F-D2FC-4EC9-AA5B-3AE42EF0D324}" type="datetimeFigureOut">
              <a:rPr lang="en-NZ" smtClean="0"/>
              <a:t>25/06/2015</a:t>
            </a:fld>
            <a:endParaRPr lang="en-NZ" dirty="0"/>
          </a:p>
        </p:txBody>
      </p:sp>
      <p:sp>
        <p:nvSpPr>
          <p:cNvPr id="4" name="Footer Placeholder 3"/>
          <p:cNvSpPr>
            <a:spLocks noGrp="1"/>
          </p:cNvSpPr>
          <p:nvPr>
            <p:ph type="ftr" sz="quarter" idx="2"/>
          </p:nvPr>
        </p:nvSpPr>
        <p:spPr>
          <a:xfrm>
            <a:off x="1" y="6456612"/>
            <a:ext cx="4301543" cy="341063"/>
          </a:xfrm>
          <a:prstGeom prst="rect">
            <a:avLst/>
          </a:prstGeom>
        </p:spPr>
        <p:txBody>
          <a:bodyPr vert="horz" lIns="92830" tIns="46415" rIns="92830" bIns="46415" rtlCol="0" anchor="b"/>
          <a:lstStyle>
            <a:lvl1pPr algn="l">
              <a:defRPr sz="1200"/>
            </a:lvl1pPr>
          </a:lstStyle>
          <a:p>
            <a:endParaRPr lang="en-NZ" dirty="0"/>
          </a:p>
        </p:txBody>
      </p:sp>
      <p:sp>
        <p:nvSpPr>
          <p:cNvPr id="5" name="Slide Number Placeholder 4"/>
          <p:cNvSpPr>
            <a:spLocks noGrp="1"/>
          </p:cNvSpPr>
          <p:nvPr>
            <p:ph type="sldNum" sz="quarter" idx="3"/>
          </p:nvPr>
        </p:nvSpPr>
        <p:spPr>
          <a:xfrm>
            <a:off x="5622799" y="6456612"/>
            <a:ext cx="4301543" cy="341063"/>
          </a:xfrm>
          <a:prstGeom prst="rect">
            <a:avLst/>
          </a:prstGeom>
        </p:spPr>
        <p:txBody>
          <a:bodyPr vert="horz" lIns="92830" tIns="46415" rIns="92830" bIns="46415" rtlCol="0" anchor="b"/>
          <a:lstStyle>
            <a:lvl1pPr algn="r">
              <a:defRPr sz="1200"/>
            </a:lvl1pPr>
          </a:lstStyle>
          <a:p>
            <a:fld id="{946357FA-70FA-4BD8-A386-4BD589ACE6AF}" type="slidenum">
              <a:rPr lang="en-NZ" smtClean="0"/>
              <a:t>‹#›</a:t>
            </a:fld>
            <a:endParaRPr lang="en-NZ" dirty="0"/>
          </a:p>
        </p:txBody>
      </p:sp>
    </p:spTree>
    <p:extLst>
      <p:ext uri="{BB962C8B-B14F-4D97-AF65-F5344CB8AC3E}">
        <p14:creationId xmlns:p14="http://schemas.microsoft.com/office/powerpoint/2010/main" val="1582771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1543" cy="341064"/>
          </a:xfrm>
          <a:prstGeom prst="rect">
            <a:avLst/>
          </a:prstGeom>
        </p:spPr>
        <p:txBody>
          <a:bodyPr vert="horz" lIns="92830" tIns="46415" rIns="92830" bIns="46415" rtlCol="0"/>
          <a:lstStyle>
            <a:lvl1pPr algn="l">
              <a:defRPr sz="1200"/>
            </a:lvl1pPr>
          </a:lstStyle>
          <a:p>
            <a:endParaRPr lang="en-NZ" dirty="0"/>
          </a:p>
        </p:txBody>
      </p:sp>
      <p:sp>
        <p:nvSpPr>
          <p:cNvPr id="3" name="Date Placeholder 2"/>
          <p:cNvSpPr>
            <a:spLocks noGrp="1"/>
          </p:cNvSpPr>
          <p:nvPr>
            <p:ph type="dt" idx="1"/>
          </p:nvPr>
        </p:nvSpPr>
        <p:spPr>
          <a:xfrm>
            <a:off x="5622799" y="1"/>
            <a:ext cx="4301543" cy="341064"/>
          </a:xfrm>
          <a:prstGeom prst="rect">
            <a:avLst/>
          </a:prstGeom>
        </p:spPr>
        <p:txBody>
          <a:bodyPr vert="horz" lIns="92830" tIns="46415" rIns="92830" bIns="46415" rtlCol="0"/>
          <a:lstStyle>
            <a:lvl1pPr algn="r">
              <a:defRPr sz="1200"/>
            </a:lvl1pPr>
          </a:lstStyle>
          <a:p>
            <a:fld id="{2FEBAE24-7735-467F-95C1-AF0EA8A6182C}" type="datetimeFigureOut">
              <a:rPr lang="en-NZ" smtClean="0"/>
              <a:t>25/06/2015</a:t>
            </a:fld>
            <a:endParaRPr lang="en-NZ" dirty="0"/>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2830" tIns="46415" rIns="92830" bIns="46415" rtlCol="0" anchor="ctr"/>
          <a:lstStyle/>
          <a:p>
            <a:endParaRPr lang="en-NZ" dirty="0"/>
          </a:p>
        </p:txBody>
      </p:sp>
      <p:sp>
        <p:nvSpPr>
          <p:cNvPr id="5" name="Notes Placeholder 4"/>
          <p:cNvSpPr>
            <a:spLocks noGrp="1"/>
          </p:cNvSpPr>
          <p:nvPr>
            <p:ph type="body" sz="quarter" idx="3"/>
          </p:nvPr>
        </p:nvSpPr>
        <p:spPr>
          <a:xfrm>
            <a:off x="992665" y="3271380"/>
            <a:ext cx="7941310" cy="2676586"/>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1" y="6456612"/>
            <a:ext cx="4301543" cy="341063"/>
          </a:xfrm>
          <a:prstGeom prst="rect">
            <a:avLst/>
          </a:prstGeom>
        </p:spPr>
        <p:txBody>
          <a:bodyPr vert="horz" lIns="92830" tIns="46415" rIns="92830" bIns="46415" rtlCol="0" anchor="b"/>
          <a:lstStyle>
            <a:lvl1pPr algn="l">
              <a:defRPr sz="1200"/>
            </a:lvl1pPr>
          </a:lstStyle>
          <a:p>
            <a:endParaRPr lang="en-NZ" dirty="0"/>
          </a:p>
        </p:txBody>
      </p:sp>
      <p:sp>
        <p:nvSpPr>
          <p:cNvPr id="7" name="Slide Number Placeholder 6"/>
          <p:cNvSpPr>
            <a:spLocks noGrp="1"/>
          </p:cNvSpPr>
          <p:nvPr>
            <p:ph type="sldNum" sz="quarter" idx="5"/>
          </p:nvPr>
        </p:nvSpPr>
        <p:spPr>
          <a:xfrm>
            <a:off x="5622799" y="6456612"/>
            <a:ext cx="4301543" cy="341063"/>
          </a:xfrm>
          <a:prstGeom prst="rect">
            <a:avLst/>
          </a:prstGeom>
        </p:spPr>
        <p:txBody>
          <a:bodyPr vert="horz" lIns="92830" tIns="46415" rIns="92830" bIns="46415" rtlCol="0" anchor="b"/>
          <a:lstStyle>
            <a:lvl1pPr algn="r">
              <a:defRPr sz="1200"/>
            </a:lvl1pPr>
          </a:lstStyle>
          <a:p>
            <a:fld id="{A6A3949E-D604-47C6-A51D-B6C2735A9054}" type="slidenum">
              <a:rPr lang="en-NZ" smtClean="0"/>
              <a:t>‹#›</a:t>
            </a:fld>
            <a:endParaRPr lang="en-NZ" dirty="0"/>
          </a:p>
        </p:txBody>
      </p:sp>
    </p:spTree>
    <p:extLst>
      <p:ext uri="{BB962C8B-B14F-4D97-AF65-F5344CB8AC3E}">
        <p14:creationId xmlns:p14="http://schemas.microsoft.com/office/powerpoint/2010/main" val="2084373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19BA541-FF16-4428-A3C8-B43CF67CB289}" type="slidenum">
              <a:rPr lang="en-AU" smtClean="0"/>
              <a:pPr>
                <a:defRPr/>
              </a:pPr>
              <a:t>8</a:t>
            </a:fld>
            <a:endParaRPr lang="en-AU" dirty="0"/>
          </a:p>
        </p:txBody>
      </p:sp>
    </p:spTree>
    <p:extLst>
      <p:ext uri="{BB962C8B-B14F-4D97-AF65-F5344CB8AC3E}">
        <p14:creationId xmlns:p14="http://schemas.microsoft.com/office/powerpoint/2010/main" val="1550072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All eyes on us, on this </a:t>
            </a:r>
          </a:p>
          <a:p>
            <a:endParaRPr lang="en-NZ" dirty="0" smtClean="0"/>
          </a:p>
          <a:p>
            <a:r>
              <a:rPr lang="en-NZ" dirty="0" smtClean="0"/>
              <a:t>Shifting attitudes and </a:t>
            </a:r>
          </a:p>
          <a:p>
            <a:endParaRPr lang="en-NZ" dirty="0" smtClean="0"/>
          </a:p>
          <a:p>
            <a:r>
              <a:rPr lang="en-NZ" dirty="0" smtClean="0"/>
              <a:t>Heading  initiatives to a line of sight of outcomes</a:t>
            </a:r>
          </a:p>
          <a:p>
            <a:r>
              <a:rPr lang="en-NZ" dirty="0" smtClean="0"/>
              <a:t>Developing</a:t>
            </a:r>
            <a:r>
              <a:rPr lang="en-NZ" baseline="0" dirty="0" smtClean="0"/>
              <a:t> a placed based framework to bring initiatives into to te Hiku that align to outcomes i.e. Health Families NZ </a:t>
            </a:r>
            <a:endParaRPr lang="en-NZ" dirty="0"/>
          </a:p>
        </p:txBody>
      </p:sp>
      <p:sp>
        <p:nvSpPr>
          <p:cNvPr id="4" name="Slide Number Placeholder 3"/>
          <p:cNvSpPr>
            <a:spLocks noGrp="1"/>
          </p:cNvSpPr>
          <p:nvPr>
            <p:ph type="sldNum" sz="quarter" idx="10"/>
          </p:nvPr>
        </p:nvSpPr>
        <p:spPr/>
        <p:txBody>
          <a:bodyPr/>
          <a:lstStyle/>
          <a:p>
            <a:pPr>
              <a:defRPr/>
            </a:pPr>
            <a:fld id="{519BA541-FF16-4428-A3C8-B43CF67CB289}" type="slidenum">
              <a:rPr lang="en-AU" smtClean="0"/>
              <a:pPr>
                <a:defRPr/>
              </a:pPr>
              <a:t>18</a:t>
            </a:fld>
            <a:endParaRPr lang="en-AU" dirty="0"/>
          </a:p>
        </p:txBody>
      </p:sp>
    </p:spTree>
    <p:extLst>
      <p:ext uri="{BB962C8B-B14F-4D97-AF65-F5344CB8AC3E}">
        <p14:creationId xmlns:p14="http://schemas.microsoft.com/office/powerpoint/2010/main" val="1237543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We then developed a framework</a:t>
            </a:r>
            <a:r>
              <a:rPr lang="en-NZ" baseline="0" dirty="0" smtClean="0"/>
              <a:t> to bring together our collective efforts  and understand the landscape we are working in and with who. </a:t>
            </a:r>
          </a:p>
        </p:txBody>
      </p:sp>
      <p:sp>
        <p:nvSpPr>
          <p:cNvPr id="4" name="Slide Number Placeholder 3"/>
          <p:cNvSpPr>
            <a:spLocks noGrp="1"/>
          </p:cNvSpPr>
          <p:nvPr>
            <p:ph type="sldNum" sz="quarter" idx="10"/>
          </p:nvPr>
        </p:nvSpPr>
        <p:spPr/>
        <p:txBody>
          <a:bodyPr/>
          <a:lstStyle/>
          <a:p>
            <a:pPr>
              <a:defRPr/>
            </a:pPr>
            <a:fld id="{519BA541-FF16-4428-A3C8-B43CF67CB289}" type="slidenum">
              <a:rPr lang="en-AU" smtClean="0"/>
              <a:pPr>
                <a:defRPr/>
              </a:pPr>
              <a:t>20</a:t>
            </a:fld>
            <a:endParaRPr lang="en-AU" dirty="0"/>
          </a:p>
        </p:txBody>
      </p:sp>
    </p:spTree>
    <p:extLst>
      <p:ext uri="{BB962C8B-B14F-4D97-AF65-F5344CB8AC3E}">
        <p14:creationId xmlns:p14="http://schemas.microsoft.com/office/powerpoint/2010/main" val="373799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PART</a:t>
            </a:r>
            <a:r>
              <a:rPr lang="en-NZ" baseline="0" dirty="0" smtClean="0"/>
              <a:t> OF HOW!</a:t>
            </a:r>
            <a:endParaRPr lang="en-NZ" dirty="0" smtClean="0"/>
          </a:p>
          <a:p>
            <a:endParaRPr lang="en-NZ" dirty="0" smtClean="0"/>
          </a:p>
          <a:p>
            <a:r>
              <a:rPr lang="en-NZ" dirty="0" smtClean="0"/>
              <a:t>One</a:t>
            </a:r>
            <a:r>
              <a:rPr lang="en-NZ" baseline="0" dirty="0" smtClean="0"/>
              <a:t> we had the community and indicators we held a series of meetings and brought together:</a:t>
            </a:r>
          </a:p>
          <a:p>
            <a:endParaRPr lang="en-NZ" baseline="0" dirty="0" smtClean="0"/>
          </a:p>
          <a:p>
            <a:r>
              <a:rPr lang="en-NZ" baseline="0" dirty="0" smtClean="0"/>
              <a:t>Community people</a:t>
            </a:r>
          </a:p>
          <a:p>
            <a:pPr marL="174033" indent="-174033">
              <a:buFont typeface="Arial" pitchFamily="34" charset="0"/>
              <a:buChar char="•"/>
            </a:pPr>
            <a:r>
              <a:rPr lang="en-NZ" baseline="0" dirty="0" smtClean="0"/>
              <a:t>NGOs</a:t>
            </a:r>
          </a:p>
          <a:p>
            <a:pPr marL="174033" indent="-174033">
              <a:buFont typeface="Arial" pitchFamily="34" charset="0"/>
              <a:buChar char="•"/>
            </a:pPr>
            <a:r>
              <a:rPr lang="en-NZ" baseline="0" dirty="0" smtClean="0"/>
              <a:t>Agenises</a:t>
            </a:r>
          </a:p>
          <a:p>
            <a:pPr marL="174033" indent="-174033">
              <a:buFont typeface="Arial" pitchFamily="34" charset="0"/>
              <a:buChar char="•"/>
            </a:pPr>
            <a:r>
              <a:rPr lang="en-NZ" baseline="0" dirty="0" smtClean="0"/>
              <a:t>Iwi members </a:t>
            </a:r>
          </a:p>
          <a:p>
            <a:pPr marL="174033" indent="-174033">
              <a:buFont typeface="Arial" pitchFamily="34" charset="0"/>
              <a:buChar char="•"/>
            </a:pPr>
            <a:endParaRPr lang="en-NZ" baseline="0" dirty="0" smtClean="0"/>
          </a:p>
          <a:p>
            <a:r>
              <a:rPr lang="en-NZ" baseline="0" dirty="0" smtClean="0"/>
              <a:t>We trained the whole room on RBA 101</a:t>
            </a:r>
          </a:p>
          <a:p>
            <a:r>
              <a:rPr lang="en-NZ" baseline="0" dirty="0" smtClean="0"/>
              <a:t>We then facilitated workshops asking 7 RBA questions and harvested Strategy ideas.  </a:t>
            </a:r>
          </a:p>
          <a:p>
            <a:endParaRPr lang="en-NZ" baseline="0" dirty="0" smtClean="0"/>
          </a:p>
          <a:p>
            <a:r>
              <a:rPr lang="en-NZ" baseline="0" dirty="0" smtClean="0"/>
              <a:t>We went around and did further consultation and finalised the report/plan </a:t>
            </a:r>
          </a:p>
          <a:p>
            <a:endParaRPr lang="en-NZ" baseline="0" dirty="0" smtClean="0"/>
          </a:p>
          <a:p>
            <a:r>
              <a:rPr lang="en-NZ" baseline="0" dirty="0" smtClean="0"/>
              <a:t>These ideas were captured in the Draft MIHTH Report/plan provided to the Minister in 23 December 2013. </a:t>
            </a:r>
          </a:p>
          <a:p>
            <a:endParaRPr lang="en-NZ" baseline="0" dirty="0" smtClean="0"/>
          </a:p>
          <a:p>
            <a:r>
              <a:rPr lang="en-NZ" baseline="0" dirty="0" smtClean="0"/>
              <a:t>In January the Minister provided feedback and was pleased with the draft.  She shared this across her colleagues and sought their support and feedback. </a:t>
            </a:r>
          </a:p>
          <a:p>
            <a:endParaRPr lang="en-NZ" baseline="0" dirty="0" smtClean="0"/>
          </a:p>
          <a:p>
            <a:r>
              <a:rPr lang="en-NZ" baseline="0" dirty="0" smtClean="0"/>
              <a:t>The report was provided to government CE’s in Wellington -- further feedback came back and support for  the initiative. </a:t>
            </a:r>
          </a:p>
          <a:p>
            <a:r>
              <a:rPr lang="en-NZ" baseline="0" dirty="0" smtClean="0"/>
              <a:t>All agencies are interested and want to know how we can progress this further.</a:t>
            </a:r>
          </a:p>
          <a:p>
            <a:endParaRPr lang="en-NZ" baseline="0" dirty="0" smtClean="0"/>
          </a:p>
        </p:txBody>
      </p:sp>
      <p:sp>
        <p:nvSpPr>
          <p:cNvPr id="4" name="Slide Number Placeholder 3"/>
          <p:cNvSpPr>
            <a:spLocks noGrp="1"/>
          </p:cNvSpPr>
          <p:nvPr>
            <p:ph type="sldNum" sz="quarter" idx="10"/>
          </p:nvPr>
        </p:nvSpPr>
        <p:spPr/>
        <p:txBody>
          <a:bodyPr/>
          <a:lstStyle/>
          <a:p>
            <a:pPr>
              <a:defRPr/>
            </a:pPr>
            <a:fld id="{519BA541-FF16-4428-A3C8-B43CF67CB289}" type="slidenum">
              <a:rPr lang="en-AU">
                <a:solidFill>
                  <a:srgbClr val="000000"/>
                </a:solidFill>
              </a:rPr>
              <a:pPr>
                <a:defRPr/>
              </a:pPr>
              <a:t>9</a:t>
            </a:fld>
            <a:endParaRPr lang="en-AU" dirty="0">
              <a:solidFill>
                <a:srgbClr val="000000"/>
              </a:solidFill>
            </a:endParaRPr>
          </a:p>
        </p:txBody>
      </p:sp>
    </p:spTree>
    <p:extLst>
      <p:ext uri="{BB962C8B-B14F-4D97-AF65-F5344CB8AC3E}">
        <p14:creationId xmlns:p14="http://schemas.microsoft.com/office/powerpoint/2010/main" val="929918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19BA541-FF16-4428-A3C8-B43CF67CB289}" type="slidenum">
              <a:rPr lang="en-AU" smtClean="0"/>
              <a:pPr>
                <a:defRPr/>
              </a:pPr>
              <a:t>10</a:t>
            </a:fld>
            <a:endParaRPr lang="en-AU" dirty="0"/>
          </a:p>
        </p:txBody>
      </p:sp>
    </p:spTree>
    <p:extLst>
      <p:ext uri="{BB962C8B-B14F-4D97-AF65-F5344CB8AC3E}">
        <p14:creationId xmlns:p14="http://schemas.microsoft.com/office/powerpoint/2010/main" val="963929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launch we requested the support of the community by way of volunteering to capture the voices of the people who would not typically be heard.</a:t>
            </a:r>
          </a:p>
          <a:p>
            <a:r>
              <a:rPr lang="en-NZ" baseline="0" dirty="0" smtClean="0"/>
              <a:t>We trained volunteers to become facilitators to conduct workshops in their own locations. We trained them in the RBA framework to get and understanding of how we are creating a common language. </a:t>
            </a:r>
          </a:p>
          <a:p>
            <a:endParaRPr lang="en-NZ" baseline="0" dirty="0" smtClean="0"/>
          </a:p>
          <a:p>
            <a:r>
              <a:rPr lang="en-NZ" baseline="0" dirty="0" smtClean="0"/>
              <a:t>We developed a database on reach and locality and matched volunteers with those areas.</a:t>
            </a:r>
          </a:p>
          <a:p>
            <a:endParaRPr lang="en-US" dirty="0"/>
          </a:p>
          <a:p>
            <a:pPr defTabSz="928173">
              <a:defRPr/>
            </a:pPr>
            <a:r>
              <a:rPr lang="en-NZ" dirty="0" smtClean="0"/>
              <a:t>During this process </a:t>
            </a:r>
            <a:r>
              <a:rPr lang="en-US" dirty="0"/>
              <a:t>people have realised they are not just stakeholders, but </a:t>
            </a:r>
            <a:r>
              <a:rPr lang="en-US" b="1" dirty="0"/>
              <a:t>game changers</a:t>
            </a:r>
            <a:r>
              <a:rPr lang="en-US" dirty="0"/>
              <a:t>.</a:t>
            </a:r>
          </a:p>
          <a:p>
            <a:pPr defTabSz="928173">
              <a:defRPr/>
            </a:pPr>
            <a:endParaRPr lang="en-NZ" dirty="0"/>
          </a:p>
          <a:p>
            <a:r>
              <a:rPr lang="en-US" dirty="0"/>
              <a:t>While the Social Accord is about long term sustainable change, </a:t>
            </a:r>
            <a:r>
              <a:rPr lang="en-US" i="1" dirty="0"/>
              <a:t>Make it Happen Te Hiku</a:t>
            </a:r>
            <a:r>
              <a:rPr lang="en-US" dirty="0"/>
              <a:t>  </a:t>
            </a:r>
            <a:r>
              <a:rPr lang="en-US" b="1" dirty="0"/>
              <a:t>is recent, real, it’s now </a:t>
            </a:r>
            <a:r>
              <a:rPr lang="en-US" dirty="0"/>
              <a:t>and has captured hearts and minds and helped us see what we can achieve for ourselves.</a:t>
            </a:r>
            <a:endParaRPr lang="en-NZ" dirty="0"/>
          </a:p>
          <a:p>
            <a:endParaRPr lang="en-NZ" dirty="0" smtClean="0"/>
          </a:p>
        </p:txBody>
      </p:sp>
      <p:sp>
        <p:nvSpPr>
          <p:cNvPr id="4" name="Slide Number Placeholder 3"/>
          <p:cNvSpPr>
            <a:spLocks noGrp="1"/>
          </p:cNvSpPr>
          <p:nvPr>
            <p:ph type="sldNum" sz="quarter" idx="10"/>
          </p:nvPr>
        </p:nvSpPr>
        <p:spPr/>
        <p:txBody>
          <a:bodyPr/>
          <a:lstStyle/>
          <a:p>
            <a:pPr>
              <a:defRPr/>
            </a:pPr>
            <a:fld id="{519BA541-FF16-4428-A3C8-B43CF67CB289}" type="slidenum">
              <a:rPr lang="en-AU" smtClean="0"/>
              <a:pPr>
                <a:defRPr/>
              </a:pPr>
              <a:t>11</a:t>
            </a:fld>
            <a:endParaRPr lang="en-AU" dirty="0"/>
          </a:p>
        </p:txBody>
      </p:sp>
    </p:spTree>
    <p:extLst>
      <p:ext uri="{BB962C8B-B14F-4D97-AF65-F5344CB8AC3E}">
        <p14:creationId xmlns:p14="http://schemas.microsoft.com/office/powerpoint/2010/main" val="686941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 an incredible level of engagement. More than 2000 people were engaged and 1250 took part, including 600 young people.</a:t>
            </a:r>
            <a:endParaRPr lang="en-NZ" dirty="0"/>
          </a:p>
          <a:p>
            <a:r>
              <a:rPr lang="en-US" dirty="0"/>
              <a:t>Over two months, adults, young people and children met on marae and in homes, schoolrooms, church halls, workplaces and community halls. One discussion even took place on a school bus.</a:t>
            </a:r>
          </a:p>
          <a:p>
            <a:endParaRPr lang="en-US" dirty="0"/>
          </a:p>
          <a:p>
            <a:r>
              <a:rPr lang="en-US" dirty="0"/>
              <a:t>Talk about the childrens concerns  - hunting fishing etc</a:t>
            </a:r>
          </a:p>
          <a:p>
            <a:r>
              <a:rPr lang="en-US" dirty="0"/>
              <a:t>Jobs – wealth creation </a:t>
            </a:r>
            <a:endParaRPr lang="en-NZ" dirty="0"/>
          </a:p>
          <a:p>
            <a:endParaRPr lang="en-NZ" dirty="0"/>
          </a:p>
        </p:txBody>
      </p:sp>
      <p:sp>
        <p:nvSpPr>
          <p:cNvPr id="4" name="Slide Number Placeholder 3"/>
          <p:cNvSpPr>
            <a:spLocks noGrp="1"/>
          </p:cNvSpPr>
          <p:nvPr>
            <p:ph type="sldNum" sz="quarter" idx="10"/>
          </p:nvPr>
        </p:nvSpPr>
        <p:spPr/>
        <p:txBody>
          <a:bodyPr/>
          <a:lstStyle/>
          <a:p>
            <a:pPr>
              <a:defRPr/>
            </a:pPr>
            <a:fld id="{519BA541-FF16-4428-A3C8-B43CF67CB289}" type="slidenum">
              <a:rPr lang="en-AU" smtClean="0"/>
              <a:pPr>
                <a:defRPr/>
              </a:pPr>
              <a:t>12</a:t>
            </a:fld>
            <a:endParaRPr lang="en-AU" dirty="0"/>
          </a:p>
        </p:txBody>
      </p:sp>
    </p:spTree>
    <p:extLst>
      <p:ext uri="{BB962C8B-B14F-4D97-AF65-F5344CB8AC3E}">
        <p14:creationId xmlns:p14="http://schemas.microsoft.com/office/powerpoint/2010/main" val="1980519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173">
              <a:defRPr/>
            </a:pPr>
            <a:r>
              <a:rPr lang="en-US" dirty="0"/>
              <a:t>Their feedback was used to create a community action plan. The plan talks of more jobs, safe and healthy children, quality education, growing businesses, safe places and activities for young people, less crime, alcohol and drugs, more connection with marae and cultural roots, and better services for remote communities.</a:t>
            </a:r>
            <a:endParaRPr lang="en-NZ" dirty="0"/>
          </a:p>
          <a:p>
            <a:endParaRPr lang="en-NZ" dirty="0"/>
          </a:p>
        </p:txBody>
      </p:sp>
      <p:sp>
        <p:nvSpPr>
          <p:cNvPr id="4" name="Slide Number Placeholder 3"/>
          <p:cNvSpPr>
            <a:spLocks noGrp="1"/>
          </p:cNvSpPr>
          <p:nvPr>
            <p:ph type="sldNum" sz="quarter" idx="10"/>
          </p:nvPr>
        </p:nvSpPr>
        <p:spPr/>
        <p:txBody>
          <a:bodyPr/>
          <a:lstStyle/>
          <a:p>
            <a:pPr>
              <a:defRPr/>
            </a:pPr>
            <a:fld id="{519BA541-FF16-4428-A3C8-B43CF67CB289}" type="slidenum">
              <a:rPr lang="en-AU" smtClean="0"/>
              <a:pPr>
                <a:defRPr/>
              </a:pPr>
              <a:t>13</a:t>
            </a:fld>
            <a:endParaRPr lang="en-AU" dirty="0"/>
          </a:p>
        </p:txBody>
      </p:sp>
    </p:spTree>
    <p:extLst>
      <p:ext uri="{BB962C8B-B14F-4D97-AF65-F5344CB8AC3E}">
        <p14:creationId xmlns:p14="http://schemas.microsoft.com/office/powerpoint/2010/main" val="2425067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173">
              <a:defRPr/>
            </a:pPr>
            <a:r>
              <a:rPr lang="en-NZ" baseline="0" dirty="0" smtClean="0"/>
              <a:t>From there we analysed the anecdotal responses which broke down into many themes.  </a:t>
            </a:r>
          </a:p>
          <a:p>
            <a:pPr defTabSz="928173">
              <a:defRPr/>
            </a:pPr>
            <a:endParaRPr lang="en-NZ" baseline="0" dirty="0" smtClean="0"/>
          </a:p>
          <a:p>
            <a:pPr defTabSz="928173">
              <a:defRPr/>
            </a:pPr>
            <a:r>
              <a:rPr lang="en-NZ" baseline="0" dirty="0" smtClean="0"/>
              <a:t>These were cross-referenced them from which we get our 5 community outcomes.  </a:t>
            </a:r>
          </a:p>
          <a:p>
            <a:endParaRPr lang="en-NZ" baseline="0" dirty="0" smtClean="0"/>
          </a:p>
          <a:p>
            <a:r>
              <a:rPr lang="en-NZ" baseline="0" dirty="0" smtClean="0"/>
              <a:t>There are two indicators per outcome </a:t>
            </a:r>
          </a:p>
          <a:p>
            <a:endParaRPr lang="en-NZ" baseline="0" dirty="0" smtClean="0"/>
          </a:p>
          <a:p>
            <a:r>
              <a:rPr lang="en-NZ" baseline="0" dirty="0" smtClean="0"/>
              <a:t>We then held a series of turn the curve workshops hosting at least 90 people from community, agencies, central, regional and local government.  These turn the curve exercises harvested strategy ideas for each of the indicators that where included in our community plan/report. </a:t>
            </a:r>
          </a:p>
          <a:p>
            <a:endParaRPr lang="en-NZ" baseline="0" dirty="0" smtClean="0"/>
          </a:p>
          <a:p>
            <a:r>
              <a:rPr lang="en-NZ" baseline="0" dirty="0" smtClean="0"/>
              <a:t>Agreeing on the ends in RBA language and shared population indicators </a:t>
            </a:r>
          </a:p>
          <a:p>
            <a:endParaRPr lang="en-NZ" baseline="0" dirty="0" smtClean="0"/>
          </a:p>
          <a:p>
            <a:r>
              <a:rPr lang="en-NZ" baseline="0" dirty="0" smtClean="0"/>
              <a:t>Recall Kiwi count for environment </a:t>
            </a:r>
            <a:endParaRPr lang="en-NZ" dirty="0"/>
          </a:p>
        </p:txBody>
      </p:sp>
      <p:sp>
        <p:nvSpPr>
          <p:cNvPr id="4" name="Slide Number Placeholder 3"/>
          <p:cNvSpPr>
            <a:spLocks noGrp="1"/>
          </p:cNvSpPr>
          <p:nvPr>
            <p:ph type="sldNum" sz="quarter" idx="10"/>
          </p:nvPr>
        </p:nvSpPr>
        <p:spPr/>
        <p:txBody>
          <a:bodyPr/>
          <a:lstStyle/>
          <a:p>
            <a:pPr>
              <a:defRPr/>
            </a:pPr>
            <a:fld id="{519BA541-FF16-4428-A3C8-B43CF67CB289}" type="slidenum">
              <a:rPr lang="en-AU" smtClean="0"/>
              <a:pPr>
                <a:defRPr/>
              </a:pPr>
              <a:t>15</a:t>
            </a:fld>
            <a:endParaRPr lang="en-AU" dirty="0"/>
          </a:p>
        </p:txBody>
      </p:sp>
    </p:spTree>
    <p:extLst>
      <p:ext uri="{BB962C8B-B14F-4D97-AF65-F5344CB8AC3E}">
        <p14:creationId xmlns:p14="http://schemas.microsoft.com/office/powerpoint/2010/main" val="1115327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Minister</a:t>
            </a:r>
            <a:r>
              <a:rPr lang="en-NZ" baseline="0" dirty="0" smtClean="0"/>
              <a:t> Bennett was supported to receive the report and was accompanied by Minister English (Finance). It was a great afternoon!</a:t>
            </a:r>
            <a:endParaRPr lang="en-NZ" dirty="0"/>
          </a:p>
        </p:txBody>
      </p:sp>
      <p:sp>
        <p:nvSpPr>
          <p:cNvPr id="4" name="Slide Number Placeholder 3"/>
          <p:cNvSpPr>
            <a:spLocks noGrp="1"/>
          </p:cNvSpPr>
          <p:nvPr>
            <p:ph type="sldNum" sz="quarter" idx="10"/>
          </p:nvPr>
        </p:nvSpPr>
        <p:spPr/>
        <p:txBody>
          <a:bodyPr/>
          <a:lstStyle/>
          <a:p>
            <a:pPr>
              <a:defRPr/>
            </a:pPr>
            <a:fld id="{519BA541-FF16-4428-A3C8-B43CF67CB289}" type="slidenum">
              <a:rPr lang="en-AU" smtClean="0"/>
              <a:pPr>
                <a:defRPr/>
              </a:pPr>
              <a:t>16</a:t>
            </a:fld>
            <a:endParaRPr lang="en-AU" dirty="0"/>
          </a:p>
        </p:txBody>
      </p:sp>
    </p:spTree>
    <p:extLst>
      <p:ext uri="{BB962C8B-B14F-4D97-AF65-F5344CB8AC3E}">
        <p14:creationId xmlns:p14="http://schemas.microsoft.com/office/powerpoint/2010/main" val="2052768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smtClean="0"/>
              <a:t>Your job will be to work together to develop these ideas further – rational/ evidence </a:t>
            </a:r>
          </a:p>
          <a:p>
            <a:r>
              <a:rPr lang="en-NZ" baseline="0" dirty="0" smtClean="0"/>
              <a:t>This will be part of the process to develop the implementation plan. </a:t>
            </a:r>
          </a:p>
          <a:p>
            <a:endParaRPr lang="en-NZ" baseline="0" dirty="0" smtClean="0"/>
          </a:p>
          <a:p>
            <a:r>
              <a:rPr lang="en-NZ" baseline="0" dirty="0" smtClean="0"/>
              <a:t>YOU ARE HERE!!!!</a:t>
            </a:r>
          </a:p>
          <a:p>
            <a:endParaRPr lang="en-NZ" baseline="0" dirty="0" smtClean="0"/>
          </a:p>
          <a:p>
            <a:r>
              <a:rPr lang="en-NZ" baseline="0" dirty="0" smtClean="0"/>
              <a:t>How did you get here?</a:t>
            </a:r>
          </a:p>
          <a:p>
            <a:endParaRPr lang="en-NZ" dirty="0"/>
          </a:p>
        </p:txBody>
      </p:sp>
      <p:sp>
        <p:nvSpPr>
          <p:cNvPr id="4" name="Slide Number Placeholder 3"/>
          <p:cNvSpPr>
            <a:spLocks noGrp="1"/>
          </p:cNvSpPr>
          <p:nvPr>
            <p:ph type="sldNum" sz="quarter" idx="10"/>
          </p:nvPr>
        </p:nvSpPr>
        <p:spPr/>
        <p:txBody>
          <a:bodyPr/>
          <a:lstStyle/>
          <a:p>
            <a:pPr>
              <a:defRPr/>
            </a:pPr>
            <a:fld id="{519BA541-FF16-4428-A3C8-B43CF67CB289}" type="slidenum">
              <a:rPr lang="en-AU" smtClean="0">
                <a:solidFill>
                  <a:prstClr val="black"/>
                </a:solidFill>
              </a:rPr>
              <a:pPr>
                <a:defRPr/>
              </a:pPr>
              <a:t>17</a:t>
            </a:fld>
            <a:endParaRPr lang="en-AU" dirty="0">
              <a:solidFill>
                <a:prstClr val="black"/>
              </a:solidFill>
            </a:endParaRPr>
          </a:p>
        </p:txBody>
      </p:sp>
    </p:spTree>
    <p:extLst>
      <p:ext uri="{BB962C8B-B14F-4D97-AF65-F5344CB8AC3E}">
        <p14:creationId xmlns:p14="http://schemas.microsoft.com/office/powerpoint/2010/main" val="658745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2CEF3B-A037-46D0-B02C-1428F07E9383}" type="datetimeFigureOut">
              <a:rPr lang="en-US" dirty="0"/>
              <a:t>6/25/2015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6/25/2015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6/25/2015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6/25/2015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6/25/2015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6/25/2015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6/25/2015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6/25/2015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6/25/2015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2.xml"/><Relationship Id="rId7" Type="http://schemas.openxmlformats.org/officeDocument/2006/relationships/image" Target="../media/image2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24.jpeg"/><Relationship Id="rId4" Type="http://schemas.openxmlformats.org/officeDocument/2006/relationships/diagramQuickStyle" Target="../diagrams/quickStyle2.xml"/><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package" Target="../embeddings/Microsoft_Word_Document1.docx"/></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msd.govt.nz/about-msd-and-our-work/newsroom/media-releases/2014/make-it-happen-te-hiku-community-report.html" TargetMode="External"/><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4600" y="937204"/>
            <a:ext cx="7024688" cy="270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978944" y="4442844"/>
            <a:ext cx="6096000" cy="830997"/>
          </a:xfrm>
          <a:prstGeom prst="rect">
            <a:avLst/>
          </a:prstGeom>
        </p:spPr>
        <p:txBody>
          <a:bodyPr>
            <a:spAutoFit/>
          </a:bodyPr>
          <a:lstStyle/>
          <a:p>
            <a:pPr algn="ctr"/>
            <a:r>
              <a:rPr lang="en-NZ" sz="2400" dirty="0" smtClean="0"/>
              <a:t>How our community is using RBA </a:t>
            </a:r>
            <a:r>
              <a:rPr lang="en-NZ" sz="2400" dirty="0"/>
              <a:t>and Collective Impact to </a:t>
            </a:r>
            <a:r>
              <a:rPr lang="en-NZ" sz="2400" dirty="0" smtClean="0"/>
              <a:t>achieve </a:t>
            </a:r>
            <a:r>
              <a:rPr lang="en-NZ" sz="2400" dirty="0"/>
              <a:t>community-wide wellbeing</a:t>
            </a:r>
          </a:p>
        </p:txBody>
      </p:sp>
    </p:spTree>
    <p:extLst>
      <p:ext uri="{BB962C8B-B14F-4D97-AF65-F5344CB8AC3E}">
        <p14:creationId xmlns:p14="http://schemas.microsoft.com/office/powerpoint/2010/main" val="3566009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3600" dirty="0" smtClean="0"/>
              <a:t>RBA and Collective Impact </a:t>
            </a:r>
            <a:r>
              <a:rPr lang="en-NZ" sz="3600" dirty="0"/>
              <a:t/>
            </a:r>
            <a:br>
              <a:rPr lang="en-NZ" sz="3600" dirty="0"/>
            </a:br>
            <a:r>
              <a:rPr lang="en-NZ" sz="3600" dirty="0"/>
              <a:t>T</a:t>
            </a:r>
            <a:r>
              <a:rPr lang="en-NZ" sz="3600" dirty="0" smtClean="0"/>
              <a:t>win platforms for collaboration and a common purpose</a:t>
            </a:r>
            <a:endParaRPr lang="en-NZ" sz="36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10</a:t>
            </a:fld>
            <a:endParaRPr lang="en-US" dirty="0"/>
          </a:p>
        </p:txBody>
      </p:sp>
      <p:sp>
        <p:nvSpPr>
          <p:cNvPr id="8" name="Freeform 7"/>
          <p:cNvSpPr/>
          <p:nvPr/>
        </p:nvSpPr>
        <p:spPr>
          <a:xfrm>
            <a:off x="2152654" y="1851160"/>
            <a:ext cx="2579739" cy="2579733"/>
          </a:xfrm>
          <a:custGeom>
            <a:avLst/>
            <a:gdLst>
              <a:gd name="connsiteX0" fmla="*/ 0 w 2579739"/>
              <a:gd name="connsiteY0" fmla="*/ 1289867 h 2579733"/>
              <a:gd name="connsiteX1" fmla="*/ 1289870 w 2579739"/>
              <a:gd name="connsiteY1" fmla="*/ 0 h 2579733"/>
              <a:gd name="connsiteX2" fmla="*/ 2579740 w 2579739"/>
              <a:gd name="connsiteY2" fmla="*/ 1289867 h 2579733"/>
              <a:gd name="connsiteX3" fmla="*/ 1289870 w 2579739"/>
              <a:gd name="connsiteY3" fmla="*/ 2579734 h 2579733"/>
              <a:gd name="connsiteX4" fmla="*/ 0 w 2579739"/>
              <a:gd name="connsiteY4" fmla="*/ 1289867 h 257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9739" h="2579733">
                <a:moveTo>
                  <a:pt x="0" y="1289867"/>
                </a:moveTo>
                <a:cubicBezTo>
                  <a:pt x="0" y="577493"/>
                  <a:pt x="577494" y="0"/>
                  <a:pt x="1289870" y="0"/>
                </a:cubicBezTo>
                <a:cubicBezTo>
                  <a:pt x="2002246" y="0"/>
                  <a:pt x="2579740" y="577493"/>
                  <a:pt x="2579740" y="1289867"/>
                </a:cubicBezTo>
                <a:cubicBezTo>
                  <a:pt x="2579740" y="2002241"/>
                  <a:pt x="2002246" y="2579734"/>
                  <a:pt x="1289870" y="2579734"/>
                </a:cubicBezTo>
                <a:cubicBezTo>
                  <a:pt x="577494" y="2579734"/>
                  <a:pt x="0" y="2002241"/>
                  <a:pt x="0" y="1289867"/>
                </a:cubicBezTo>
                <a:close/>
              </a:path>
            </a:pathLst>
          </a:custGeom>
        </p:spPr>
        <p:style>
          <a:lnRef idx="0">
            <a:schemeClr val="lt1">
              <a:hueOff val="0"/>
              <a:satOff val="0"/>
              <a:lumOff val="0"/>
              <a:alphaOff val="0"/>
            </a:schemeClr>
          </a:lnRef>
          <a:fillRef idx="3">
            <a:schemeClr val="accent2">
              <a:alpha val="50000"/>
              <a:hueOff val="0"/>
              <a:satOff val="0"/>
              <a:lumOff val="0"/>
              <a:alphaOff val="0"/>
            </a:schemeClr>
          </a:fillRef>
          <a:effectRef idx="3">
            <a:schemeClr val="accent2">
              <a:alpha val="50000"/>
              <a:hueOff val="0"/>
              <a:satOff val="0"/>
              <a:lumOff val="0"/>
              <a:alphaOff val="0"/>
            </a:schemeClr>
          </a:effectRef>
          <a:fontRef idx="minor">
            <a:schemeClr val="tx1"/>
          </a:fontRef>
        </p:style>
        <p:txBody>
          <a:bodyPr spcFirstLastPara="0" vert="horz" wrap="square" lIns="446214" tIns="446212" rIns="446214" bIns="446212" numCol="1" spcCol="1270" anchor="ctr" anchorCtr="0">
            <a:noAutofit/>
          </a:bodyPr>
          <a:lstStyle/>
          <a:p>
            <a:pPr algn="ctr" defTabSz="799812">
              <a:lnSpc>
                <a:spcPct val="90000"/>
              </a:lnSpc>
              <a:spcAft>
                <a:spcPct val="35000"/>
              </a:spcAft>
            </a:pPr>
            <a:r>
              <a:rPr lang="en-NZ" b="1" dirty="0"/>
              <a:t>COMMON AGENDA</a:t>
            </a:r>
          </a:p>
          <a:p>
            <a:pPr algn="ctr" defTabSz="799812">
              <a:lnSpc>
                <a:spcPct val="90000"/>
              </a:lnSpc>
              <a:spcAft>
                <a:spcPct val="35000"/>
              </a:spcAft>
            </a:pPr>
            <a:r>
              <a:rPr lang="en-NZ" sz="1400" b="1" dirty="0"/>
              <a:t>Community-owned population outcomes</a:t>
            </a:r>
          </a:p>
        </p:txBody>
      </p:sp>
      <p:sp>
        <p:nvSpPr>
          <p:cNvPr id="9" name="Freeform 8"/>
          <p:cNvSpPr/>
          <p:nvPr/>
        </p:nvSpPr>
        <p:spPr>
          <a:xfrm>
            <a:off x="3516267" y="3873605"/>
            <a:ext cx="2579739" cy="2579733"/>
          </a:xfrm>
          <a:custGeom>
            <a:avLst/>
            <a:gdLst>
              <a:gd name="connsiteX0" fmla="*/ 0 w 2579739"/>
              <a:gd name="connsiteY0" fmla="*/ 1289867 h 2579733"/>
              <a:gd name="connsiteX1" fmla="*/ 1289870 w 2579739"/>
              <a:gd name="connsiteY1" fmla="*/ 0 h 2579733"/>
              <a:gd name="connsiteX2" fmla="*/ 2579740 w 2579739"/>
              <a:gd name="connsiteY2" fmla="*/ 1289867 h 2579733"/>
              <a:gd name="connsiteX3" fmla="*/ 1289870 w 2579739"/>
              <a:gd name="connsiteY3" fmla="*/ 2579734 h 2579733"/>
              <a:gd name="connsiteX4" fmla="*/ 0 w 2579739"/>
              <a:gd name="connsiteY4" fmla="*/ 1289867 h 257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9739" h="2579733">
                <a:moveTo>
                  <a:pt x="0" y="1289867"/>
                </a:moveTo>
                <a:cubicBezTo>
                  <a:pt x="0" y="577493"/>
                  <a:pt x="577494" y="0"/>
                  <a:pt x="1289870" y="0"/>
                </a:cubicBezTo>
                <a:cubicBezTo>
                  <a:pt x="2002246" y="0"/>
                  <a:pt x="2579740" y="577493"/>
                  <a:pt x="2579740" y="1289867"/>
                </a:cubicBezTo>
                <a:cubicBezTo>
                  <a:pt x="2579740" y="2002241"/>
                  <a:pt x="2002246" y="2579734"/>
                  <a:pt x="1289870" y="2579734"/>
                </a:cubicBezTo>
                <a:cubicBezTo>
                  <a:pt x="577494" y="2579734"/>
                  <a:pt x="0" y="2002241"/>
                  <a:pt x="0" y="1289867"/>
                </a:cubicBezTo>
                <a:close/>
              </a:path>
            </a:pathLst>
          </a:custGeom>
        </p:spPr>
        <p:style>
          <a:lnRef idx="0">
            <a:schemeClr val="lt1">
              <a:hueOff val="0"/>
              <a:satOff val="0"/>
              <a:lumOff val="0"/>
              <a:alphaOff val="0"/>
            </a:schemeClr>
          </a:lnRef>
          <a:fillRef idx="3">
            <a:schemeClr val="accent3">
              <a:alpha val="50000"/>
              <a:hueOff val="0"/>
              <a:satOff val="0"/>
              <a:lumOff val="0"/>
              <a:alphaOff val="0"/>
            </a:schemeClr>
          </a:fillRef>
          <a:effectRef idx="3">
            <a:schemeClr val="accent3">
              <a:alpha val="50000"/>
              <a:hueOff val="0"/>
              <a:satOff val="0"/>
              <a:lumOff val="0"/>
              <a:alphaOff val="0"/>
            </a:schemeClr>
          </a:effectRef>
          <a:fontRef idx="minor">
            <a:schemeClr val="tx1"/>
          </a:fontRef>
        </p:style>
        <p:txBody>
          <a:bodyPr spcFirstLastPara="0" vert="horz" wrap="square" lIns="446214" tIns="446212" rIns="446214" bIns="446212" numCol="1" spcCol="1270" anchor="ctr" anchorCtr="0">
            <a:noAutofit/>
          </a:bodyPr>
          <a:lstStyle/>
          <a:p>
            <a:pPr algn="ctr" defTabSz="799812">
              <a:lnSpc>
                <a:spcPct val="90000"/>
              </a:lnSpc>
              <a:spcAft>
                <a:spcPct val="35000"/>
              </a:spcAft>
            </a:pPr>
            <a:r>
              <a:rPr lang="en-NZ" b="1" dirty="0"/>
              <a:t>SHARED MEASUREMENT SYSTEM</a:t>
            </a:r>
          </a:p>
          <a:p>
            <a:pPr algn="ctr" defTabSz="799812">
              <a:lnSpc>
                <a:spcPct val="90000"/>
              </a:lnSpc>
              <a:spcAft>
                <a:spcPct val="35000"/>
              </a:spcAft>
            </a:pPr>
            <a:r>
              <a:rPr lang="en-NZ" sz="1400" b="1" dirty="0"/>
              <a:t>10 x common indicators</a:t>
            </a:r>
          </a:p>
          <a:p>
            <a:pPr algn="ctr" defTabSz="799812">
              <a:lnSpc>
                <a:spcPct val="90000"/>
              </a:lnSpc>
              <a:spcAft>
                <a:spcPct val="35000"/>
              </a:spcAft>
            </a:pPr>
            <a:r>
              <a:rPr lang="en-NZ" sz="1400" b="1" dirty="0"/>
              <a:t>Developing and mapping performance measures across region</a:t>
            </a:r>
          </a:p>
          <a:p>
            <a:pPr algn="ctr" defTabSz="799812">
              <a:lnSpc>
                <a:spcPct val="90000"/>
              </a:lnSpc>
              <a:spcAft>
                <a:spcPct val="35000"/>
              </a:spcAft>
            </a:pPr>
            <a:endParaRPr lang="en-NZ" sz="1400" b="1" dirty="0"/>
          </a:p>
        </p:txBody>
      </p:sp>
      <p:sp>
        <p:nvSpPr>
          <p:cNvPr id="10" name="Freeform 9"/>
          <p:cNvSpPr/>
          <p:nvPr/>
        </p:nvSpPr>
        <p:spPr>
          <a:xfrm>
            <a:off x="4806528" y="1851160"/>
            <a:ext cx="2579739" cy="2579733"/>
          </a:xfrm>
          <a:custGeom>
            <a:avLst/>
            <a:gdLst>
              <a:gd name="connsiteX0" fmla="*/ 0 w 2579739"/>
              <a:gd name="connsiteY0" fmla="*/ 1289867 h 2579733"/>
              <a:gd name="connsiteX1" fmla="*/ 1289870 w 2579739"/>
              <a:gd name="connsiteY1" fmla="*/ 0 h 2579733"/>
              <a:gd name="connsiteX2" fmla="*/ 2579740 w 2579739"/>
              <a:gd name="connsiteY2" fmla="*/ 1289867 h 2579733"/>
              <a:gd name="connsiteX3" fmla="*/ 1289870 w 2579739"/>
              <a:gd name="connsiteY3" fmla="*/ 2579734 h 2579733"/>
              <a:gd name="connsiteX4" fmla="*/ 0 w 2579739"/>
              <a:gd name="connsiteY4" fmla="*/ 1289867 h 257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9739" h="2579733">
                <a:moveTo>
                  <a:pt x="0" y="1289867"/>
                </a:moveTo>
                <a:cubicBezTo>
                  <a:pt x="0" y="577493"/>
                  <a:pt x="577494" y="0"/>
                  <a:pt x="1289870" y="0"/>
                </a:cubicBezTo>
                <a:cubicBezTo>
                  <a:pt x="2002246" y="0"/>
                  <a:pt x="2579740" y="577493"/>
                  <a:pt x="2579740" y="1289867"/>
                </a:cubicBezTo>
                <a:cubicBezTo>
                  <a:pt x="2579740" y="2002241"/>
                  <a:pt x="2002246" y="2579734"/>
                  <a:pt x="1289870" y="2579734"/>
                </a:cubicBezTo>
                <a:cubicBezTo>
                  <a:pt x="577494" y="2579734"/>
                  <a:pt x="0" y="2002241"/>
                  <a:pt x="0" y="1289867"/>
                </a:cubicBezTo>
                <a:close/>
              </a:path>
            </a:pathLst>
          </a:custGeom>
        </p:spPr>
        <p:style>
          <a:lnRef idx="0">
            <a:schemeClr val="lt1">
              <a:hueOff val="0"/>
              <a:satOff val="0"/>
              <a:lumOff val="0"/>
              <a:alphaOff val="0"/>
            </a:schemeClr>
          </a:lnRef>
          <a:fillRef idx="3">
            <a:schemeClr val="accent4">
              <a:alpha val="50000"/>
              <a:hueOff val="0"/>
              <a:satOff val="0"/>
              <a:lumOff val="0"/>
              <a:alphaOff val="0"/>
            </a:schemeClr>
          </a:fillRef>
          <a:effectRef idx="3">
            <a:schemeClr val="accent4">
              <a:alpha val="50000"/>
              <a:hueOff val="0"/>
              <a:satOff val="0"/>
              <a:lumOff val="0"/>
              <a:alphaOff val="0"/>
            </a:schemeClr>
          </a:effectRef>
          <a:fontRef idx="minor">
            <a:schemeClr val="tx1"/>
          </a:fontRef>
        </p:style>
        <p:txBody>
          <a:bodyPr spcFirstLastPara="0" vert="horz" wrap="square" lIns="446214" tIns="446212" rIns="446214" bIns="446212" numCol="1" spcCol="1270" anchor="ctr" anchorCtr="0">
            <a:noAutofit/>
          </a:bodyPr>
          <a:lstStyle/>
          <a:p>
            <a:pPr algn="ctr" defTabSz="799812">
              <a:lnSpc>
                <a:spcPct val="90000"/>
              </a:lnSpc>
              <a:spcAft>
                <a:spcPct val="35000"/>
              </a:spcAft>
            </a:pPr>
            <a:r>
              <a:rPr lang="en-NZ" b="1" dirty="0"/>
              <a:t>MUTUALLY REINFORCING ACTIVITIES</a:t>
            </a:r>
          </a:p>
          <a:p>
            <a:pPr algn="ctr" defTabSz="799812">
              <a:lnSpc>
                <a:spcPct val="90000"/>
              </a:lnSpc>
              <a:spcAft>
                <a:spcPct val="35000"/>
              </a:spcAft>
            </a:pPr>
            <a:r>
              <a:rPr lang="en-NZ" sz="1400" b="1" dirty="0"/>
              <a:t>Shared Action Plan (population level)</a:t>
            </a:r>
          </a:p>
          <a:p>
            <a:pPr algn="ctr" defTabSz="799812">
              <a:lnSpc>
                <a:spcPct val="90000"/>
              </a:lnSpc>
              <a:spcAft>
                <a:spcPct val="35000"/>
              </a:spcAft>
            </a:pPr>
            <a:r>
              <a:rPr lang="en-NZ" sz="1400" b="1" dirty="0"/>
              <a:t>Action Clusters (population &amp; performance)</a:t>
            </a:r>
          </a:p>
        </p:txBody>
      </p:sp>
      <p:sp>
        <p:nvSpPr>
          <p:cNvPr id="11" name="Freeform 10"/>
          <p:cNvSpPr/>
          <p:nvPr/>
        </p:nvSpPr>
        <p:spPr>
          <a:xfrm>
            <a:off x="6240020" y="3849387"/>
            <a:ext cx="2579739" cy="2579733"/>
          </a:xfrm>
          <a:custGeom>
            <a:avLst/>
            <a:gdLst>
              <a:gd name="connsiteX0" fmla="*/ 0 w 2579739"/>
              <a:gd name="connsiteY0" fmla="*/ 1289867 h 2579733"/>
              <a:gd name="connsiteX1" fmla="*/ 1289870 w 2579739"/>
              <a:gd name="connsiteY1" fmla="*/ 0 h 2579733"/>
              <a:gd name="connsiteX2" fmla="*/ 2579740 w 2579739"/>
              <a:gd name="connsiteY2" fmla="*/ 1289867 h 2579733"/>
              <a:gd name="connsiteX3" fmla="*/ 1289870 w 2579739"/>
              <a:gd name="connsiteY3" fmla="*/ 2579734 h 2579733"/>
              <a:gd name="connsiteX4" fmla="*/ 0 w 2579739"/>
              <a:gd name="connsiteY4" fmla="*/ 1289867 h 257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9739" h="2579733">
                <a:moveTo>
                  <a:pt x="0" y="1289867"/>
                </a:moveTo>
                <a:cubicBezTo>
                  <a:pt x="0" y="577493"/>
                  <a:pt x="577494" y="0"/>
                  <a:pt x="1289870" y="0"/>
                </a:cubicBezTo>
                <a:cubicBezTo>
                  <a:pt x="2002246" y="0"/>
                  <a:pt x="2579740" y="577493"/>
                  <a:pt x="2579740" y="1289867"/>
                </a:cubicBezTo>
                <a:cubicBezTo>
                  <a:pt x="2579740" y="2002241"/>
                  <a:pt x="2002246" y="2579734"/>
                  <a:pt x="1289870" y="2579734"/>
                </a:cubicBezTo>
                <a:cubicBezTo>
                  <a:pt x="577494" y="2579734"/>
                  <a:pt x="0" y="2002241"/>
                  <a:pt x="0" y="1289867"/>
                </a:cubicBezTo>
                <a:close/>
              </a:path>
            </a:pathLst>
          </a:custGeom>
        </p:spPr>
        <p:style>
          <a:lnRef idx="0">
            <a:schemeClr val="lt1">
              <a:hueOff val="0"/>
              <a:satOff val="0"/>
              <a:lumOff val="0"/>
              <a:alphaOff val="0"/>
            </a:schemeClr>
          </a:lnRef>
          <a:fillRef idx="3">
            <a:schemeClr val="accent5">
              <a:alpha val="50000"/>
              <a:hueOff val="0"/>
              <a:satOff val="0"/>
              <a:lumOff val="0"/>
              <a:alphaOff val="0"/>
            </a:schemeClr>
          </a:fillRef>
          <a:effectRef idx="3">
            <a:schemeClr val="accent5">
              <a:alpha val="50000"/>
              <a:hueOff val="0"/>
              <a:satOff val="0"/>
              <a:lumOff val="0"/>
              <a:alphaOff val="0"/>
            </a:schemeClr>
          </a:effectRef>
          <a:fontRef idx="minor">
            <a:schemeClr val="tx1"/>
          </a:fontRef>
        </p:style>
        <p:txBody>
          <a:bodyPr spcFirstLastPara="0" vert="horz" wrap="square" lIns="446214" tIns="446212" rIns="446214" bIns="446212" numCol="1" spcCol="1270" anchor="ctr" anchorCtr="0">
            <a:noAutofit/>
          </a:bodyPr>
          <a:lstStyle/>
          <a:p>
            <a:pPr algn="ctr" defTabSz="799812">
              <a:lnSpc>
                <a:spcPct val="90000"/>
              </a:lnSpc>
              <a:spcAft>
                <a:spcPct val="35000"/>
              </a:spcAft>
            </a:pPr>
            <a:r>
              <a:rPr lang="en-NZ" b="1" dirty="0"/>
              <a:t>CONTINUOUS </a:t>
            </a:r>
            <a:r>
              <a:rPr lang="en-NZ" sz="1600" b="1" dirty="0"/>
              <a:t>COMMUNICATION</a:t>
            </a:r>
          </a:p>
          <a:p>
            <a:pPr algn="ctr" defTabSz="799812">
              <a:lnSpc>
                <a:spcPct val="90000"/>
              </a:lnSpc>
              <a:spcAft>
                <a:spcPct val="35000"/>
              </a:spcAft>
            </a:pPr>
            <a:r>
              <a:rPr lang="en-NZ" sz="1400" b="1" dirty="0"/>
              <a:t>Ministerial appointed governance group (Taskforce)</a:t>
            </a:r>
          </a:p>
          <a:p>
            <a:pPr algn="ctr" defTabSz="799812">
              <a:lnSpc>
                <a:spcPct val="90000"/>
              </a:lnSpc>
              <a:spcAft>
                <a:spcPct val="35000"/>
              </a:spcAft>
            </a:pPr>
            <a:r>
              <a:rPr lang="en-NZ" sz="1400" b="1" dirty="0"/>
              <a:t>Communications plan</a:t>
            </a:r>
          </a:p>
          <a:p>
            <a:pPr algn="ctr" defTabSz="799812">
              <a:lnSpc>
                <a:spcPct val="90000"/>
              </a:lnSpc>
              <a:spcAft>
                <a:spcPct val="35000"/>
              </a:spcAft>
            </a:pPr>
            <a:r>
              <a:rPr lang="en-NZ" sz="1400" b="1" dirty="0"/>
              <a:t>Use 7 questions</a:t>
            </a:r>
          </a:p>
          <a:p>
            <a:pPr algn="ctr" defTabSz="799812">
              <a:lnSpc>
                <a:spcPct val="90000"/>
              </a:lnSpc>
              <a:spcAft>
                <a:spcPct val="35000"/>
              </a:spcAft>
            </a:pPr>
            <a:endParaRPr lang="en-NZ" sz="1400" b="1" dirty="0"/>
          </a:p>
          <a:p>
            <a:pPr algn="ctr" defTabSz="799812">
              <a:lnSpc>
                <a:spcPct val="90000"/>
              </a:lnSpc>
              <a:spcAft>
                <a:spcPct val="35000"/>
              </a:spcAft>
            </a:pPr>
            <a:endParaRPr lang="en-NZ" sz="1400" b="1" dirty="0"/>
          </a:p>
        </p:txBody>
      </p:sp>
      <p:sp>
        <p:nvSpPr>
          <p:cNvPr id="12" name="Freeform 11"/>
          <p:cNvSpPr/>
          <p:nvPr/>
        </p:nvSpPr>
        <p:spPr>
          <a:xfrm>
            <a:off x="7459614" y="1851160"/>
            <a:ext cx="2579739" cy="2579733"/>
          </a:xfrm>
          <a:custGeom>
            <a:avLst/>
            <a:gdLst>
              <a:gd name="connsiteX0" fmla="*/ 0 w 2579739"/>
              <a:gd name="connsiteY0" fmla="*/ 1289867 h 2579733"/>
              <a:gd name="connsiteX1" fmla="*/ 1289870 w 2579739"/>
              <a:gd name="connsiteY1" fmla="*/ 0 h 2579733"/>
              <a:gd name="connsiteX2" fmla="*/ 2579740 w 2579739"/>
              <a:gd name="connsiteY2" fmla="*/ 1289867 h 2579733"/>
              <a:gd name="connsiteX3" fmla="*/ 1289870 w 2579739"/>
              <a:gd name="connsiteY3" fmla="*/ 2579734 h 2579733"/>
              <a:gd name="connsiteX4" fmla="*/ 0 w 2579739"/>
              <a:gd name="connsiteY4" fmla="*/ 1289867 h 257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9739" h="2579733">
                <a:moveTo>
                  <a:pt x="0" y="1289867"/>
                </a:moveTo>
                <a:cubicBezTo>
                  <a:pt x="0" y="577493"/>
                  <a:pt x="577494" y="0"/>
                  <a:pt x="1289870" y="0"/>
                </a:cubicBezTo>
                <a:cubicBezTo>
                  <a:pt x="2002246" y="0"/>
                  <a:pt x="2579740" y="577493"/>
                  <a:pt x="2579740" y="1289867"/>
                </a:cubicBezTo>
                <a:cubicBezTo>
                  <a:pt x="2579740" y="2002241"/>
                  <a:pt x="2002246" y="2579734"/>
                  <a:pt x="1289870" y="2579734"/>
                </a:cubicBezTo>
                <a:cubicBezTo>
                  <a:pt x="577494" y="2579734"/>
                  <a:pt x="0" y="2002241"/>
                  <a:pt x="0" y="1289867"/>
                </a:cubicBezTo>
                <a:close/>
              </a:path>
            </a:pathLst>
          </a:custGeom>
        </p:spPr>
        <p:style>
          <a:lnRef idx="0">
            <a:schemeClr val="lt1">
              <a:hueOff val="0"/>
              <a:satOff val="0"/>
              <a:lumOff val="0"/>
              <a:alphaOff val="0"/>
            </a:schemeClr>
          </a:lnRef>
          <a:fillRef idx="3">
            <a:schemeClr val="accent6">
              <a:alpha val="50000"/>
              <a:hueOff val="0"/>
              <a:satOff val="0"/>
              <a:lumOff val="0"/>
              <a:alphaOff val="0"/>
            </a:schemeClr>
          </a:fillRef>
          <a:effectRef idx="3">
            <a:schemeClr val="accent6">
              <a:alpha val="50000"/>
              <a:hueOff val="0"/>
              <a:satOff val="0"/>
              <a:lumOff val="0"/>
              <a:alphaOff val="0"/>
            </a:schemeClr>
          </a:effectRef>
          <a:fontRef idx="minor">
            <a:schemeClr val="tx1"/>
          </a:fontRef>
        </p:style>
        <p:txBody>
          <a:bodyPr spcFirstLastPara="0" vert="horz" wrap="square" lIns="446214" tIns="446212" rIns="446214" bIns="446212" numCol="1" spcCol="1270" anchor="ctr" anchorCtr="0">
            <a:noAutofit/>
          </a:bodyPr>
          <a:lstStyle/>
          <a:p>
            <a:pPr algn="ctr" defTabSz="799812">
              <a:lnSpc>
                <a:spcPct val="90000"/>
              </a:lnSpc>
              <a:spcAft>
                <a:spcPct val="35000"/>
              </a:spcAft>
            </a:pPr>
            <a:r>
              <a:rPr lang="en-NZ" b="1" dirty="0"/>
              <a:t>BACKBONE FUNCTION</a:t>
            </a:r>
          </a:p>
          <a:p>
            <a:pPr algn="ctr" defTabSz="799812">
              <a:lnSpc>
                <a:spcPct val="90000"/>
              </a:lnSpc>
              <a:spcAft>
                <a:spcPct val="35000"/>
              </a:spcAft>
            </a:pPr>
            <a:r>
              <a:rPr lang="en-NZ" sz="1400" b="1" dirty="0"/>
              <a:t>Ministry of Social Development</a:t>
            </a:r>
            <a:endParaRPr lang="en-NZ" b="1" dirty="0"/>
          </a:p>
        </p:txBody>
      </p:sp>
    </p:spTree>
    <p:extLst>
      <p:ext uri="{BB962C8B-B14F-4D97-AF65-F5344CB8AC3E}">
        <p14:creationId xmlns:p14="http://schemas.microsoft.com/office/powerpoint/2010/main" val="239077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600" dirty="0" smtClean="0"/>
              <a:t>We recruited </a:t>
            </a:r>
            <a:r>
              <a:rPr lang="en-NZ" sz="3600" dirty="0"/>
              <a:t>50+ </a:t>
            </a:r>
            <a:r>
              <a:rPr lang="en-NZ" sz="3600" dirty="0" smtClean="0"/>
              <a:t>volunteer </a:t>
            </a:r>
            <a:r>
              <a:rPr lang="en-NZ" sz="3600" dirty="0"/>
              <a:t>community facilitators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11</a:t>
            </a:fld>
            <a:endParaRPr lang="en-US" dirty="0"/>
          </a:p>
        </p:txBody>
      </p:sp>
      <p:pic>
        <p:nvPicPr>
          <p:cNvPr id="7170" name="Picture 2" descr="C:\Users\astew010\AppData\Local\objective.ssi.govt.nz-8000\Objects\minister with Facili 3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97627" y="1883955"/>
            <a:ext cx="8000430" cy="4115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358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600" dirty="0" smtClean="0"/>
              <a:t>Our Community was engaged</a:t>
            </a:r>
            <a:endParaRPr lang="en-NZ" sz="3600"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12</a:t>
            </a:fld>
            <a:endParaRPr lang="en-US" dirty="0"/>
          </a:p>
        </p:txBody>
      </p:sp>
      <p:grpSp>
        <p:nvGrpSpPr>
          <p:cNvPr id="12" name="Group 11"/>
          <p:cNvGrpSpPr/>
          <p:nvPr/>
        </p:nvGrpSpPr>
        <p:grpSpPr>
          <a:xfrm>
            <a:off x="7107927" y="3442878"/>
            <a:ext cx="2376264" cy="1582678"/>
            <a:chOff x="1979712" y="3542576"/>
            <a:chExt cx="2376264" cy="1582678"/>
          </a:xfrm>
        </p:grpSpPr>
        <p:sp>
          <p:nvSpPr>
            <p:cNvPr id="6" name="TextBox 5"/>
            <p:cNvSpPr txBox="1"/>
            <p:nvPr/>
          </p:nvSpPr>
          <p:spPr>
            <a:xfrm>
              <a:off x="1979712" y="4725144"/>
              <a:ext cx="2376264" cy="400110"/>
            </a:xfrm>
            <a:prstGeom prst="rect">
              <a:avLst/>
            </a:prstGeom>
            <a:solidFill>
              <a:schemeClr val="accent1">
                <a:lumMod val="60000"/>
                <a:lumOff val="40000"/>
              </a:schemeClr>
            </a:solidFill>
          </p:spPr>
          <p:txBody>
            <a:bodyPr wrap="square" rtlCol="0">
              <a:spAutoFit/>
            </a:bodyPr>
            <a:lstStyle/>
            <a:p>
              <a:pPr algn="ctr">
                <a:spcAft>
                  <a:spcPts val="2400"/>
                </a:spcAft>
              </a:pPr>
              <a:r>
                <a:rPr lang="en-NZ" sz="2000" b="1" dirty="0">
                  <a:solidFill>
                    <a:schemeClr val="bg1"/>
                  </a:solidFill>
                </a:rPr>
                <a:t>at the kōhanga</a:t>
              </a:r>
            </a:p>
          </p:txBody>
        </p:sp>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7132" y="3542576"/>
              <a:ext cx="1576756" cy="118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1650868" y="5614732"/>
            <a:ext cx="2232248" cy="400110"/>
          </a:xfrm>
          <a:prstGeom prst="rect">
            <a:avLst/>
          </a:prstGeom>
          <a:solidFill>
            <a:schemeClr val="accent1">
              <a:lumMod val="60000"/>
              <a:lumOff val="40000"/>
            </a:schemeClr>
          </a:solidFill>
        </p:spPr>
        <p:txBody>
          <a:bodyPr wrap="square" lIns="91407" tIns="45705" rIns="91407" bIns="45705" rtlCol="0">
            <a:spAutoFit/>
          </a:bodyPr>
          <a:lstStyle/>
          <a:p>
            <a:pPr algn="ctr">
              <a:spcAft>
                <a:spcPts val="2400"/>
              </a:spcAft>
            </a:pPr>
            <a:r>
              <a:rPr lang="en-NZ" sz="2000" b="1" dirty="0">
                <a:solidFill>
                  <a:schemeClr val="bg1"/>
                </a:solidFill>
              </a:rPr>
              <a:t>with whānau</a:t>
            </a:r>
          </a:p>
        </p:txBody>
      </p:sp>
      <p:sp>
        <p:nvSpPr>
          <p:cNvPr id="5" name="AutoShape 7" descr="data:image/jpeg;base64,/9j/4AAQSkZJRgABAQAAAQABAAD/2wCEAAkGBhQSERUUExQVFRUVGBQXGBgXFxQXGBUVFxUVGBQUFhUXHCYeFxwjGhQUHy8gIycpLCwsFR4xNTAqNSYrLCkBCQoKDgwOGg8PGi0kHyQpLCwpLCwsKSwsLCwsLyksKSwpLCwsKSwsLCwsLCwsKSwsLCwsKSwsLCwsKSwsLCwpKf/AABEIAJ0BQgMBIgACEQEDEQH/xAAcAAACAwEBAQEAAAAAAAAAAAAEBQIDBgcBAAj/xABGEAABAwIDBQUGAwUGAwkAAAABAAIRAyEEEjEFQVFhcQYTIoGRBzKhscHRFFLwIyRCcuEzYoKSsvEWosIVF0NEU1Rjc9L/xAAaAQADAQEBAQAAAAAAAAAAAAACAwQBBQAG/8QAMREAAgIBAwIEBQMDBQAAAAAAAAECEQMSITEEQRMiUXEFYYGRsRQjMhVS8KHB0eHx/9oADAMBAAIRAxEAPwBONtP3l3qSpna7joZ6k/VJadQnfB+C9dV3ERzFwraROamj26xLBAeQOk/EJjsr2nVmH9p+0b8QsK136Eqf61QOKCR2rZfb3D14ElrjuIRmJ7QUWuyh2Z3Bok/0XDKJvf5rY9j8ewPh0NHEuSJxoYjpNPFBwkA+iW7a282gwucQOpVPaTazaOHzUz4nREmxG++mi472h2rVqPPeZo3A6LIwsyzV1Pai4CzZPHztZM+yfbCm4PNZwY97pLj7v90Tu81ylxU6GMyb0x44nrZ3XFbVcSO5qU3NIuReDOlj0Q5xdc/+KB0YPquZdn9vupVCc1iLyLGNJ+66NhMUKjA4bwppYUMWVr/wm41DrWqeUD5BQOHnV9Q9XuVy8lD4UTfFn6g7cEzeJ6kn6o3Y1WlSxDCSxmupA1B3lLNr7SFCi6odwtzJ0C5Pj9qvqPLnOJJ9OiZDFF70C8knyz9N0dq0XGG1aZI3B7SfSUWV+VaNKq8SxriOIBWo7K7fx+ErNeTVfS0ex5Lhk3loJsRrbgibiu55Rk+x3TH7ZpUf7R7WTpmIE+qxnab2kYeO7pvJIc0ktAcC0G4vYrnXbbbNfEvNWR3UkNgzbiVjHV+aZCrtASi6pn6F2BtJ+MaXMqOaLRMjyjgnQ2PV31jv425L85bA7RVcLVD6T3DiJOVw4ETdfo/svt9mLw7Krd4Ejgd4RSkwVFBGytnOpF+ao5+YggEk5LQQJOk3RtA28z8ypSq8KbH+Z3zSpNt2w4pLZFyi9siOK9lfIQhWdj4emyS0BrRqSYAC5z219o9Gl+ywjW5t7y2Y/lH1T72v7a7jA5QYdVcG+VyfkuBUGvqOhokn9ao9T5bBUV2Rt8H7XcZTIksfTsDTygAAflIu0+q7X2d7QUsZQZWpE5XDQ6tdva4cQV+bm9mqmXMbclsPY9t+pSxTsKTapJDT+YSbeUoVKMnSClGUFbR3MleSh3Ndx32/X0XP/aX24q4TJRpOio4SXDcJtYiL9F57Arc6TK537TW+Kl1d8guYYvtdjH+/i6x32fk/0QqqfafEEgVarqrBcB5LiJ1hxulyWpr5MKnudv8AZyyKT/5x/pWwCx/s2xDX0HOaZBII/wAq2KbLkXj4Iwsd2mI71/GW+mULZrEdqHgVX9WiP8IQBvg4j2qcBi3EjM0OktmMzc5JbI0kSJ5onanZRr6P4nAl1Sifepm9SkR7w4uA4a9QbCdsD+8v6/Uqrsz2jfg62cSWOgVGfmb+Yf3hu8xvsjqoZa14nuu3Z/J/P0YUGuGB0tmlwBzC4B9V8uss2RgKoFTusO7vPHmLWeLNefOV8uL/AFl94S+xYoYv8Zz43UA+Nbqs1FEvX1lnLovLxPBSZUGhQhK8D15moZfhc3ulXNwdRt4Pkqtk3IErb7POWN/VR5sukqx47Rjds7Tc6m1sugbiSY8khdUmFrO3Wyg2KtP3XWcOB4rGC1lRBpxtCZKnRLPqoLzep02yQOKMEmwG0FabY3aarQpQCC2ZAN+oHBIKFJwvlJEEfYoqu4BjWwbAk7tUly3oZo2tnSth9pKeJHh8Lhq0/MJsuY9hD+9jLpldM9LLpeZBOr2BoQduB+6Hk5s+sfZcwIk8V1LtXiaYpNZU0e9o5WM3SHH7GYK1J7aYaA6HRvEWMdULzKGzGQxa1YVsDDuZSAcAPoisUSbtcD5ojHUPDLT5WulTNmubQcT7xuYtafsudKp7svinHYVYmm9wdTAAEktsd99R1WTxmELSd14hbnZtXKC0wHDgIEcQs/2ioCZG/X7qrDkqWkXlxXHUZ0ErV9l+3+JwNMtpFpaTMPBcOgvbyWTqfJXNeAwyeausgo/U/Z7bbcXhqVdogVGBxB1aY8TT0MoilUcA7KJ8bv8AdIfZ9hXUtm4ZjveFNpPnf6pzTEhwBjxG/kgfJnYv79/5PiF6KjzNgLWvv5qmlTgzmJ+1/urRXB3j1Wgqzknt4fU7vD5gMpqOgjj3Zj4F65z2bqBkuJjcv0R2u2JTxuEqUHkDMJa6xyPbdrx0PwlcMx9NuGdSo1WNzhpzuBBY8FxyRwIAOu4jyXk3i0PxOmg2ttPMzwguvG+Aea+wmBh9PEF3dPpOpkOtAmoBLgd0TZVjHNaC1gEGDwywgdsbSc9haLAwT0aZAUeO1Iuyq4n6CwlfvGNqCoCHgRBkXG4zxXHvaE/vdqupi5aKbf8AlBn4pL2T7d1cAXMaA+k52YscSCCQAS1w92RrYzC0DHMxFZ2Kp2NUGM0S0tOhItI08gqc89MbIsOO5UC1fZ/TqCRUc13QR6JPtDsc6gCRUDgPJanA1sQC7PBaASJAmY5QgsW6tUOVwGUjUCLmbazKijOa7lbhH0Nx7EWn8E6f/UdHT9SujLF+y/B91hcnCPjdbRdNnPj392fLC9qKje9fvdOkchvW6XPe1FaKtS182vKNED7BHHe1NBz8W5rGlznGzWgkm02AQQ7MYsx+7VbnKJaW+IAmCXRl903MCyZ7W2maGPFYDMWGYzFsyzKRmAMWdwI4giyZY32il7R3WHYC5mSqHF2XJmd4GhpGocfEA0g7kbAVt0jO/wDCuMGuHqDl4bfFfJv/AN5OO/hNBrdwyOMDcJz3XqHyhaJ+gnlfByk4KDlVQmz7NuXgddQzXU6QussJIY7LqQ4Lc4Q+ELJ9n9ml753BbZlCBC5vUtNluFUgLaGG7yk9h3iy5e4llQyPdJBC63XexglzoC5j2gpDvnuYczSdRxRdJJpNMHOlaaKa1EZW5TJN0bsbZrycwggEAg/RQwOClgc7daOWq0GyqjW3B11TcmSlSPQx27YUNkM71pMgWtNieiE7S7GArBzT4XiCODh/SPRG4vHDgD5gR6rO4rD1H1C+kXONrAy2bSJd1+BU+GM5vYpmlWys1PZPCAVHPiDlAPVaom07hvS/YdJtCi3vB+0IBc0wcrt4JGq82ntYuED3Ru0+ClydWsflW7Ch0csjt7IRdumMq0LOu11huM2Kro4lzaVJrzmytAvrpvO9AbTqnI8Hc4kdCQfqfRfd/npjonOTnBNmLGsU2l6Gjo4sFvkl1fbIbYOGUm8g+YSeltUs8LzI4j6q+htAF1jnZva4COBvql6VHdjY+Z0gbaVZ05mAQeFj1S5tRzze54LVMwQqkd20zB8Av6b/ACVNTCZD4mFp/vAg/FIXU12LP00XSUhCdi59QB81bR2JRe058zYcAC28gESHNOu/SCnEJa+rFIH++75uVXS5pZJOyTrsEMWNae7Ov9n9vYWo0NpOAc1olhkOAECwOo3SJTRuNpgOzb3SLHguTdnMQO7BM+9mBBhzD+Zp3H4HQgrc7PxJfS8RDnDeIGYbnQNOnFV4c8MuTw3yjm5+nnixrIuGOjtGh+gUt2n20wOFI71+UnQBj3O65WglIu0e1vw1B9XeLNHFxs34rk9HFGrUdVqnM4mSTx6K2cYxI8TlN7nX9s+0fBDCmpRioXGA0tcy83LswkCD5ri229qvxFV1V8STNhA4QB0U8djM5A3Q53mA4N9I+KXOMgpI7ga4Or/DPMG2nmmL8JFNzjwNzvtZIcNV7twJBjeCNydbWxY7g5TDDAnjO4BSZU1JV3Ohh0Sg23x2M/3mY8LW6rRdiMeRVc0nwkAxwMwTHmFmjVG5vmbnyGnzWn7KbIcx4c4QXMJjflJET6JuatDTJMd6rNpidoG+UGIg+6Z9ShamNBiLRAA5n+ijWwztBok1ZxbWgG4aZ6kiPjC5+KKu2X5HapdztfYf+zf1HyWmXHuy/tQFBkVKOaYMtdGgjQj6rY7M9qOEqkB2ekTveBl83NJjqV1Zbu0cqKcVTNguUds9sBteq0A5g/XdELqzXAiRcFcN7eVf3qsIN6r/ADAFvmUt8pDEYHbbi+qTqT9ggm4GodGlMss128yf9ITlmGXV6fpI5U5NkObqHjdIy/8A2VU4fEL5a38MvlT/AE/H6sn/AFshI1k6LVbM7GsFMVcSXeL3WNsfMo7ZHZ1rWNzDgU62k+GueRIYIAXCzZJVSO5hxR5ZittbAotbmohzY1aTm+KS0MPfktozBmpQNruvHAc0Edi5Q3qhjNpUz04K9h1sLCBlMbkdWfAUsM0BoX1W6km9x0FsZfa9Vjj4zPJZ3E4fKczBLDu+a12N2U2c0CyB2rs4lveU7ke+3c4ceRHFHDJ6GuF8iinjaZbb0KXfjIqjKTlm8fTmr/w7KnuHK7e02Ppv6j0U6OAiARMEO0sQbH7o3KEd39j0cU5bL7hTG96crSHD+Lc8cstweoPkmGw8dT77I2IpNLjwBFmt5mfks3Ub3dQjTeDxCP2diASTAzuLS5w/iibnieaqlk8PDLw1u+5nT5mp6H68mgq4+SZN1Q/FkIB1ZQNb9cV894Z277EtpOn/ABAj5x9Umw2JI8I36dU3pVZiV5iKYg2E6qvFl8OOholzdP4klNMR4suziesJvg3DUb4+UfQHzXxYNYU6QW5M2qFUZiwaJ3ZouyzpxLALHxHyAW8qCQQ+HDgQubdmsUGVi4kyGuiDF7W59FqK/aH9g95BBGgRdNSVMk61OWRUK9pYVhqOLYYBuix+NlkcfiAwuY8HI85mubBLXdDAcOUjqj2Yt1zmde5uY9Er2m0vbG8GQgxZIxy6kvcryYJTw6ZP2GWAdlaADI8xPqtRsHa4aYdpp0B/rCyOFdYJhhH3629VPr05da9SqWJTw6H6F/tF2myrR7um4OcyowuE6gh2nGDHqsH3mWkOM3TzE7MJD3NMubmmTcwbDzCzuNrTFrRPr/su7r1s+a8NQVFBfZp4Eg9Df6v9FSZBgyDrBBBjcYO4qbIMt46ddW/bzRNDa73MbSqPmnTLXNBaCQW2DZ1ywTa6NULBe9cNHHpNvTRHYXBuq0gZAAfB8mzIH+KENjXtLy5pkEk6RBJ0AlN8A2KTOYk9TdYzxfhcBTp3Al35jc+XBNKmOFOrTezxANAIB1jdyKXNei8BiQ030Ov3UuZOtXPyKuncX5JOr7mnqbYGWWsMncYt1WUqsqB7qjgJdO/0+idEa38uKSbQxUm2ig6VylJpHT6qGPHG+/YFBhTZXhejCVMmfI/J+bKcvrEISfF0XZRwW7O9eynaxrYHKTJovLP8MBzfTMR/hXPO2lYnEVx3gLRWqeA6tMuuJ3dOKdexbaMVq1En32NeBzYYPwePRZXthiB31eGjN39bxX07x4iPRIzcr3G4tzOYYTiKfNx/0pxtSWFhE+8L3i/FJNkOzYmjzqH/AEI/tLiHh7xALBAExY6mFf4rjgpPfUv9iVYtfUcWkn/waP8AD8l8sPTr1SAe8AkC2Z1l4rP1j/tJv0Uf7/8AT/s7E2lLUNjKksLTobdOaY0KdkLiaN5XCnudjFKhRs/Z1ShUzEl7HiNTY8SCmT6ILVHEhziLEgbhCkxxiCISxsqZ61ReYC9lU16iW2EgWvUmy8ZiqdJkud5Ko3KXbe2U11Nzg7K4XFzqgSTlTGSemLZltoYlpquEQCZb/T7Jjgtpjw5t1uRH3CQOdmBa7/Y7iOSqp1y05Tfir8mGM1TI8XUSxytGk2xhsz4aJJgtjfO4eaANJ9CqGvGV0tMWNj0VVPGEEGbiIO8RoiO0GO72q151LBN5Jgm5sOJXscXGOhg5pKU9cQ1zrrxzeCHw78zY4aK+lUlczJB43R3MOVZYqRDDv8Ucz8kU99igqhioOd/orajrFLkraY2Lq0etrAiRa6Z08U1tItDgTB1Gs+SQYQ2jgSi6rpgIn5HSExXiQTYXs+tkMwCIiDcKvamMLhYQCdBML2oQ1huBAVNPaA5FNw5WoNJC+oxJ5FJspGKgKitWkI1+Jp72tQWKx1MaNEoYxbfAyWdJFuDxNhNkxZim/mFvXrCyz8abmfJBNrOkmSmy6RS3snXxDTtRtcQ0Ftd4302O6EPAJ9Cshj3jvCOg5af1RmyNuGm+TdrhldPCZS3H1c1Sodxe8iOBcY+CsxQ0x3Zzc2TXK0il9t68LbkjQk/ePKVXv4q91QZQ2N7nT13fBMbFpLcrdom2Fqwxh3RBSd2ia7PvTHKR8VoAZTqaqYeg22KIDl5ng5mOdlyzb4xwB4KvCgOeA4gDnMdJGiGC+KGMFG6DlklJJPsan/tHLR7tjmAQ4QXl0TMgDndZVhvKhUcpM0R1QtuzRdjtsOw+LpPZGpaQdCHCIPw9EFtzH9457iIdUqPeIuIc9xcPI2U+zGE73F4enOXPVYJiY8vJUbQw2TM1zgSKj8tjoHOa48pyi3JKy15fcPFabAOz4/fMP/8Ab82lMe3NMd+7LBsDIMi+6ONlnsQ4hwykgg2ixB3EFW4oVBTaHTMxJN76DkNfVHOeyiwFtPVfaguhsmq9rXNpNIcAQY1BEg6r5CNwFWB745SLfFfLNcAv3PU7hRdZQrCV7SXtQKPUOoGlUvco16kIR+KXtQxBLigcRVXz8YhKtWVjGRZ62qkm3MRIMuhNXsJCyu1XftCJlbijqkDlnSF1YTz5j6oPFtNneRTHuZu0wod0Tu6jceivshBKFaQp1Kni8gha1M03TuP6hNNjbQYx0va0zoXAGOkrJSaVoOMbdWWUcRAsdyP71s6gHeJ0RONxNOrfum/zCWuPO31BSqq0NcDxMfYqSa8WNtUV4MngyaTsvxFQFzYN4KlVfZDVmwQVE1JUrjR0lNsvwLYk8SfTcvMW52XMDEx6Lwv0G8/LevcZWBEDdAWrd2C/KlBC2tmNyZPO6rbUdxRYVGJrtZuunRk3tQGSEV5myDg46lDV3EGFe3Hqw4sEXEqhJrkgyZFJUhc506L2VZUpg6W8lQ1pJjembCCeijM3KKobMc50SAZiN6qxVHI8tjRCpJukbKLStg7iSvR9lNyqRiz4pnsh3gI5/NKyj9kuu4cgVp4YVGT1X1Eyvi1RaTmWWYXEr0BQlSWnimsLeYVoKjW09FNq0w0fs+pztLCj/wCSfRjz9Er2sbvJIvVqFom8FxzTwEwm/s3qxtTC/wA7x60agHxhKNs4ZhYKrTMkW4Ekk/rkkZpKLin3GYldmdqyXi8GRfhdO9j7Ep1SRXqVJEQ0EDMZ5gpH32V7XROV7HRrIa4GI8oT6pQLcRDBmE52wQMzD42wTbT5L2SVNGabuhp/wVR5+dR0+a+TqntqgQDnaJANxe/FfJ+mPqT65ehrGGCpvuFkqfbJh95jm9L/AAsUxw+22P8AceDy0PoVx3rh/JHTqL4ZbtAQCs5icVBTnHYmyyu1MQASToEUJWwqoJdjxxVT9sMbq4LF4rEmo6ZtKrNW8K6OH1EPL6Gvr9qW5fAJKRPrZjJ1KlsnZJqSZIAt5lVYiiWEgjSfPmFQsKgr9fuTvK5uvT7E21YRDcQCNcqXiovZWM8X1Ax/hzSTwG/iqm4BoiJMauNx6AqdNjdYAjevRX8Ut6HnwJQhBVPEFxykAEXEaOHLgq6xkG+kIYVPFm3NVdPE2I1m8oXwHBbh4fIjl8VXQ0zFV0qmiKwEHENDhmY0yRxEafH4KRq9jpQlW4JTxGYl3kOiIo4ZzwI33QWDoeEA8BPNHtxIaPkF5rsheve2V18G9m6UoxbiXdE3O0nHkETWo06rNIdE9ehTIeXkVlm5qjPECNFfSwxdEXUhhxmDRqTEH771qtjbENAZqt+AHwudEWTKoIVjxuTELezlYwYseenVUUsGWVDm1BhbbCYt76hYGCBf+K03FyOiym3A9lQueImfODw3KaOWcnpkVeHCO6GdOuLOgSPjyWe27VL62YiJA0tPD5okY+GTE7jeI5lNMds8YjDB9IEvBBGlxcFp4EAu8wnYMai7fPYXnk5RqPuzJgKl2qIiCQQQRYgiCDwIKqrt3qsiIgojZr/2kcQUKHKzAuio3r81pg+ygqomCrMxHD0US/MRwuhR4k1ymvsnNfALTCFUqxpsouaoNdMBaYMNk491GtTqt96m9rh5HRLcbOWnqAQRyJDj90QxV4p7xQAcAWFxyne0gmQet0rK2nH3GY+4prb+oTTDY93dPfnvR7trRG6oXzJ3gFsR/eSiqdU1qbVAp1BlY/v2hrrmWCmQW2gQZ0O/yWyV8o8ubCPw1E37ys3kMsN5CRNua8VbO19cAD9lYAXpMnzsvltIG5GuxmGc3+1YHt/M3UcyEsxOzxGek7MBu/iCvwm26jfC7xj1Pkfur8VhjIqUvC7eDYHqFC5TxOpbfh+67HXUYZ43Hf8AK+vcAw+33e68yOO8deKT7fxhe7KDZMsdslzjma2CdRI15KhmBcLOpyOMAkeeqNTxfyiJeDKnpadepnabfEAva9OHjyRGI2fUpvPgdlmZAJt5KnEvuqlK6oklBxTtGx2LjKZpCiA9lS8kXDhqTy+CAx9CjcBznndx81nKeJJNnEHlOiIFd7WgNAF7uHvHqUWTXKSkn2oXiUIqn62eYikWG9v18FFtRWVcUCfcMHUmC5DVCAfCZHPULE3wzZab2LxdWtFoQ34jcF8a29eMDmVKYbDgVU99F2hLT6jog+9PrqvO8A/hB63XjU2uBiO70DnTxIEHoiKDy10jcPUiwSnB0HVHQNfgnDKZpjK8Q8az8EjJXYoxt9weucoAG5CiqrsSd5KENQ8PutgtgZMlUfPRTbiTNkMX7l4HxojoCwrEOmDvWw7Mbez08lQZi20neN081iA9Mdg4nLU6gfr4pGfGpQHYJ1M3zHZTma3WJA4btVme07O+qNmxAktAmb/YJp35e2B8DCXYyllLIgaxcncZElc2LcXfc6sYRns+BEMEQHEcxB3xcBw3go/s5jy5jhDRBsAMo05c0fhWBzyLCb3S7C4TuqlQT/ESOipWZyi75VNAvp4xyLT87+oNiyytiQ4A2HiEyCWncehPorttVmOFelkDcjWObpffZWHZ1UVC+kzM0mTBEydRlmT6JVtHGe+1zYeBlJNjHAqx/uNTXH4ObFrHqxy2ab+qE4arMO0ZxPEKJKLwWCe4tdlOWdSCAeh3qmyOhkyoOnKEPiXyQG9VfVahcMd6yKsxljC7irADxKrc6HAqw4i5ACOjLPHUid5VlIjQCCOalgTZx5qQHi6rWtgRv2Y7PVMZWNKmWNIY+pL5ghkSBAN/EPikmIrOfRDr5CGuHCc7pHWCn+wcZWoVBVogyA5ptILXAhwPz8gkVfC1KWHawxkzebSLR0MSpMzVx9x2NPcTv3/reicNRB7tr4DXFxzT/DMGbbo5oeuFEYgyJvAIHmm8rYxrcZuwFGbVPn9l8l34w8AvUFSN2On0sG1vugTxK+fRO9WiovXAlfPObk7bPrYxUFUVRT3aT7S26ynIb4iN+4fdDbf27qxhgD3jx5BZprDUPJdPp+i1eaf2OX1fxDQ9GP7huI7Q1XnwmOlkBVdVNzdM8Ls5MaGEA/2XVjjhBUkcSeWc/wCTsytLEQTIur+9adbLT4rszTrN97I7cY15FZzEbMfReWVWkEaGLOHFp3rQbBn1B+Yod77oogIJ5uhCLGOUy+SqGFTBWnicr1zlUCpNklCzUaHs9RvKM7VMzBjxu8JPlI+vqo7BwhFzoExxmFNXMywaII4zukLlTmlm1Pg6UIOWPSuWY4PvxKiRvP8Asj8bsepSMlst3kaR9FQ2hIMdRzCvUoy3iyR45LaSpgirKLoYYnyXtTCXt0HNFqQOhgzWyiKJyyTroPPejsHsyPfMcYXuJwLM7YmCbidSAfskvLFuiiPTzrURwdd4dFyLcfNOoLmhpBkHMOPCVDDtA0CKY+Kjf5XfNq5+Wet7I62ODxx3AmvyuB4Kh9eX7vJPMRh21Nddx3j7jksrigadZzec+v8AWV7C1PYPK9LTHdB5NgYNt0/VQwfYY4t73mrkJe8CGBwIaykS6C4HWpG/RCYSqZGWSTAHWdF0fBbGq0GUzNMHI5plzg7O8tc7KA05j4GjyWSnlx45eHzW3HP1IerUJOLZmv8AhLC4Bmeq6o46Grka5reAyk+HryUmYmhWlrMS5w/KaIjy8YnyWp2qKhw7u8c2g3KczhUMgb5Jba3Bc92h2iw7nRTD2gHUeJp5w4g+ZSuiyvqYKUpXJc+n4oQ/29ktgyt2XouBPfPAPCkPkXqrBdj6FRwpsxT85BOV1BwsNfFOX4r3AbcogQ7EMbJkd4x7YG+4kE8/mtDshjTVZVZXw1RoJzFtQ5oII0LbG+hKsy5c2OEqe9Ovf6iPDjJ8Cmt7MnEWxAnnTPx8aFHswqg/29M8sjx9Sum5xug9CD8iqcVXysc4Nu0TewMc+i4HTfF+seZY5vvvaQ7J0+NRtI5832fVxo+mf8w+ipxHYTFbjTn+Zw/6VvcNtIviGAzGh0HNWV8WW6Bp6ki/Aaz8F9H+u3UbVsheNJWZHZ2Gr0fDVZDSNWmQHf1VG0uzVbEMcWMcHeEeJwAdlNiL2ME+q3LsWA2S2eI1txHHpqjsJTZEsyweCOWKa87WwcephLyJ7nF8T7P8duoZuj6X1cEI7sHjx/5V/wDmpH5PXeCxRLUSzNAtWcEPYvG/+1q/8v8A+l6u85F8t8d+hmk5adqlrvELcN6G21t6GZWGJ1PAcEZj2B5APqkGPwuV2UmQbafFR4Y4pyTa3PoM7yKDUWJ31MxjcmuDpgCyXUqIBPJNKIsuymfNSW+4ZRNlYK+4Qh3PhSzLWCHUcQeJPyRxrMqsyVRmbuk3aeLTuSgD5KLHxohNBNqbC7p1jLHXaeXA8wsziWw4jmt9UOeg9p4FwPAgTKweLYvWEippUibqtpUgVhpMBHbMu8dQhmMmyYbIbFQJeR7MZBWzZU8IQ3wxKlsygQXF3vON96uw1Sypr4kthw4wuJbdo60UlTC6mHCze2tmmmQ5o8JMHgCT8JPxWlpuUy0EEEAgggg7wkYsrxSs6OTEssKZi6IEaX3r51WD4bRvRe38EKT5aYDhMcLwl25dVNSSku5y4w0tp9gmjUQ+MHDd4h5bvSQrKCrxDvH5BClUhz3jQfh68gEb1aKn7RvR3/SleEdBLdwgjlO5Fsd+0H8p+YQyx7sNZLS91+Rs2qgcRSZUAc5s3dBmCAdPlKjWqGzfzGD03q6o2QBpcDpNkiMNP1GTknd8Ib+zfs8XVX1neJlMwwn+J+8xyEeZ5LoVTC6l9TpNpO4D8o6eas2Bs5tGmykwWa31IuSeZM+q8rt181P8Uy4seJOcbTdVbX12ORBynN0ZnbWBq4mmW06rWlwBYHN8LcrhmBBDvFAcLhItk4GpT8OILHBtpZ3YgzfMC1trJ5jadSliG+NmSqx+VraNNvdlrgAS4gl5vy0Wo2VsjJTDqju9dEyWsaPRoVHSY2sThtoaVbU1fzsyUmna5/JnMFgGkAkUXNJt3eV0Sd4Eo92waLmlhosE6w2JHOFOr2iptxHdfh26NObNxndl5cVo+6BaLblNk+GOXmxZGvf/ABB/qGn5kJmYNrGQxoECABA/oqq7W92fE5rou00y4zvbzB4hEvGW4PzVtPDCS4FzXEQSCbgcWmx9Fw/hkFkzvVu+bd39NxudtREmErsazKZA35SQTHEGfkFKs0OYQB48szmeIvaQMwv5ImpskuqkioRGU3AIOs2BA+CCr4JrnubV/a3gZphskizQYX0yxppylJquEkn+SDXO6glXuVYWm1zw1uR5ABEOs0mQGksd4TI5FHU6kOvALCcxFi4fkkwCZ9eappMbTa8NaAGtLYBcA4cwD15X0RmEw7RVaMozZXEuvcgtAJGkwdU34fmxScpLUrut1XG9/T5bMm6mE/Lxyr9ee31+e6GKiQpleFNKSEL5ShfLDx//2Q=="/>
          <p:cNvSpPr>
            <a:spLocks noChangeAspect="1" noChangeArrowheads="1"/>
          </p:cNvSpPr>
          <p:nvPr/>
        </p:nvSpPr>
        <p:spPr bwMode="auto">
          <a:xfrm>
            <a:off x="1587500" y="-15398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07" tIns="45705" rIns="91407" bIns="45705" numCol="1" anchor="t" anchorCtr="0" compatLnSpc="1">
            <a:prstTxWarp prst="textNoShape">
              <a:avLst/>
            </a:prstTxWarp>
          </a:bodyPr>
          <a:lstStyle/>
          <a:p>
            <a:endParaRPr lang="en-NZ" dirty="0"/>
          </a:p>
        </p:txBody>
      </p:sp>
      <p:sp>
        <p:nvSpPr>
          <p:cNvPr id="7" name="TextBox 6"/>
          <p:cNvSpPr txBox="1"/>
          <p:nvPr/>
        </p:nvSpPr>
        <p:spPr>
          <a:xfrm>
            <a:off x="1654228" y="3721305"/>
            <a:ext cx="2376264" cy="400110"/>
          </a:xfrm>
          <a:prstGeom prst="rect">
            <a:avLst/>
          </a:prstGeom>
          <a:solidFill>
            <a:schemeClr val="accent1">
              <a:lumMod val="60000"/>
              <a:lumOff val="40000"/>
            </a:schemeClr>
          </a:solidFill>
        </p:spPr>
        <p:txBody>
          <a:bodyPr wrap="square" lIns="91407" tIns="45705" rIns="91407" bIns="45705" rtlCol="0">
            <a:spAutoFit/>
          </a:bodyPr>
          <a:lstStyle/>
          <a:p>
            <a:pPr algn="ctr">
              <a:spcAft>
                <a:spcPts val="2400"/>
              </a:spcAft>
            </a:pPr>
            <a:r>
              <a:rPr lang="en-NZ" sz="2000" b="1" dirty="0">
                <a:solidFill>
                  <a:schemeClr val="bg1"/>
                </a:solidFill>
              </a:rPr>
              <a:t>at workplaces</a:t>
            </a:r>
          </a:p>
        </p:txBody>
      </p:sp>
      <p:pic>
        <p:nvPicPr>
          <p:cNvPr id="6152" name="Picture 8"/>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270518" y="1875041"/>
            <a:ext cx="2376264" cy="180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783102" y="2020913"/>
            <a:ext cx="2552563" cy="1550560"/>
            <a:chOff x="3059832" y="1489720"/>
            <a:chExt cx="2705100" cy="1643220"/>
          </a:xfrm>
        </p:grpSpPr>
        <p:sp>
          <p:nvSpPr>
            <p:cNvPr id="13" name="TextBox 12"/>
            <p:cNvSpPr txBox="1"/>
            <p:nvPr/>
          </p:nvSpPr>
          <p:spPr>
            <a:xfrm>
              <a:off x="3059832" y="2708920"/>
              <a:ext cx="2232247" cy="424020"/>
            </a:xfrm>
            <a:prstGeom prst="rect">
              <a:avLst/>
            </a:prstGeom>
            <a:solidFill>
              <a:schemeClr val="accent1">
                <a:lumMod val="60000"/>
                <a:lumOff val="40000"/>
              </a:schemeClr>
            </a:solidFill>
          </p:spPr>
          <p:txBody>
            <a:bodyPr wrap="square" rtlCol="0">
              <a:spAutoFit/>
            </a:bodyPr>
            <a:lstStyle/>
            <a:p>
              <a:pPr algn="ctr">
                <a:spcAft>
                  <a:spcPts val="2400"/>
                </a:spcAft>
              </a:pPr>
              <a:r>
                <a:rPr lang="en-NZ" sz="2000" b="1" dirty="0">
                  <a:solidFill>
                    <a:schemeClr val="bg1"/>
                  </a:solidFill>
                </a:rPr>
                <a:t>on marae</a:t>
              </a:r>
            </a:p>
          </p:txBody>
        </p:sp>
        <p:pic>
          <p:nvPicPr>
            <p:cNvPr id="6153"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59832" y="1489720"/>
              <a:ext cx="27051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p:cNvGrpSpPr/>
          <p:nvPr/>
        </p:nvGrpSpPr>
        <p:grpSpPr>
          <a:xfrm>
            <a:off x="9082667" y="2128769"/>
            <a:ext cx="1911264" cy="1759705"/>
            <a:chOff x="655695" y="1421333"/>
            <a:chExt cx="1911264" cy="1759705"/>
          </a:xfrm>
        </p:grpSpPr>
        <p:sp>
          <p:nvSpPr>
            <p:cNvPr id="4" name="TextBox 3"/>
            <p:cNvSpPr txBox="1"/>
            <p:nvPr/>
          </p:nvSpPr>
          <p:spPr>
            <a:xfrm>
              <a:off x="655695" y="2780928"/>
              <a:ext cx="1902956" cy="400110"/>
            </a:xfrm>
            <a:prstGeom prst="rect">
              <a:avLst/>
            </a:prstGeom>
            <a:solidFill>
              <a:schemeClr val="accent1">
                <a:lumMod val="60000"/>
                <a:lumOff val="40000"/>
              </a:schemeClr>
            </a:solidFill>
          </p:spPr>
          <p:txBody>
            <a:bodyPr wrap="square" rtlCol="0">
              <a:spAutoFit/>
            </a:bodyPr>
            <a:lstStyle/>
            <a:p>
              <a:pPr algn="ctr">
                <a:spcAft>
                  <a:spcPts val="2400"/>
                </a:spcAft>
              </a:pPr>
              <a:r>
                <a:rPr lang="en-NZ" sz="2000" b="1" dirty="0">
                  <a:solidFill>
                    <a:schemeClr val="bg1"/>
                  </a:solidFill>
                </a:rPr>
                <a:t>in schools</a:t>
              </a:r>
            </a:p>
          </p:txBody>
        </p:sp>
        <p:pic>
          <p:nvPicPr>
            <p:cNvPr id="6154" name="Picture 1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5695" y="1421333"/>
              <a:ext cx="1911264" cy="143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p:nvPr/>
        </p:nvGrpSpPr>
        <p:grpSpPr>
          <a:xfrm>
            <a:off x="4876620" y="3954995"/>
            <a:ext cx="2088232" cy="1748751"/>
            <a:chOff x="1187624" y="4456609"/>
            <a:chExt cx="2088232" cy="1748751"/>
          </a:xfrm>
        </p:grpSpPr>
        <p:sp>
          <p:nvSpPr>
            <p:cNvPr id="8" name="TextBox 7"/>
            <p:cNvSpPr txBox="1"/>
            <p:nvPr/>
          </p:nvSpPr>
          <p:spPr>
            <a:xfrm>
              <a:off x="1187624" y="5805250"/>
              <a:ext cx="2088232" cy="400110"/>
            </a:xfrm>
            <a:prstGeom prst="rect">
              <a:avLst/>
            </a:prstGeom>
            <a:solidFill>
              <a:schemeClr val="accent1">
                <a:lumMod val="60000"/>
                <a:lumOff val="40000"/>
              </a:schemeClr>
            </a:solidFill>
          </p:spPr>
          <p:txBody>
            <a:bodyPr wrap="square" rtlCol="0">
              <a:spAutoFit/>
            </a:bodyPr>
            <a:lstStyle/>
            <a:p>
              <a:pPr algn="ctr">
                <a:spcAft>
                  <a:spcPts val="2400"/>
                </a:spcAft>
              </a:pPr>
              <a:r>
                <a:rPr lang="en-NZ" sz="2000" b="1" dirty="0">
                  <a:solidFill>
                    <a:schemeClr val="bg1"/>
                  </a:solidFill>
                </a:rPr>
                <a:t>at the cafe</a:t>
              </a:r>
            </a:p>
          </p:txBody>
        </p:sp>
        <p:pic>
          <p:nvPicPr>
            <p:cNvPr id="6157" name="Picture 1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87624" y="4456609"/>
              <a:ext cx="1692188" cy="1360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TextBox 23"/>
          <p:cNvSpPr txBox="1"/>
          <p:nvPr/>
        </p:nvSpPr>
        <p:spPr>
          <a:xfrm>
            <a:off x="7614760" y="5836574"/>
            <a:ext cx="3931856" cy="369302"/>
          </a:xfrm>
          <a:prstGeom prst="rect">
            <a:avLst/>
          </a:prstGeom>
          <a:solidFill>
            <a:srgbClr val="939FD9"/>
          </a:solidFill>
        </p:spPr>
        <p:txBody>
          <a:bodyPr wrap="square" lIns="91407" tIns="45705" rIns="91407" bIns="45705" rtlCol="0">
            <a:spAutoFit/>
          </a:bodyPr>
          <a:lstStyle/>
          <a:p>
            <a:pPr algn="ctr">
              <a:spcAft>
                <a:spcPts val="2400"/>
              </a:spcAft>
            </a:pPr>
            <a:r>
              <a:rPr lang="en-NZ" b="1" dirty="0">
                <a:solidFill>
                  <a:schemeClr val="bg1"/>
                </a:solidFill>
              </a:rPr>
              <a:t>wherever it suited people…</a:t>
            </a:r>
          </a:p>
        </p:txBody>
      </p:sp>
      <p:pic>
        <p:nvPicPr>
          <p:cNvPr id="6158" name="Picture 1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367170" y="4651587"/>
            <a:ext cx="2570388" cy="97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8521674" y="5331866"/>
            <a:ext cx="3024942" cy="425727"/>
          </a:xfrm>
          <a:prstGeom prst="rect">
            <a:avLst/>
          </a:prstGeom>
          <a:solidFill>
            <a:schemeClr val="accent5">
              <a:lumMod val="75000"/>
            </a:schemeClr>
          </a:solidFill>
        </p:spPr>
        <p:txBody>
          <a:bodyPr wrap="square" lIns="91407" tIns="45705" rIns="91407" bIns="45705" rtlCol="0">
            <a:spAutoFit/>
          </a:bodyPr>
          <a:lstStyle/>
          <a:p>
            <a:pPr>
              <a:lnSpc>
                <a:spcPts val="2600"/>
              </a:lnSpc>
            </a:pPr>
            <a:r>
              <a:rPr lang="en-NZ" dirty="0">
                <a:solidFill>
                  <a:schemeClr val="bg1"/>
                </a:solidFill>
              </a:rPr>
              <a:t>via Volunteer Facilitators</a:t>
            </a:r>
          </a:p>
        </p:txBody>
      </p:sp>
    </p:spTree>
    <p:extLst>
      <p:ext uri="{BB962C8B-B14F-4D97-AF65-F5344CB8AC3E}">
        <p14:creationId xmlns:p14="http://schemas.microsoft.com/office/powerpoint/2010/main" val="1261592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rotWithShape="1">
          <a:blip r:embed="rId3" cstate="print">
            <a:extLst>
              <a:ext uri="{28A0092B-C50C-407E-A947-70E740481C1C}">
                <a14:useLocalDpi xmlns:a14="http://schemas.microsoft.com/office/drawing/2010/main" val="0"/>
              </a:ext>
            </a:extLst>
          </a:blip>
          <a:srcRect l="19944" t="4608" r="15235" b="9677"/>
          <a:stretch/>
        </p:blipFill>
        <p:spPr bwMode="auto">
          <a:xfrm>
            <a:off x="4374573" y="2633554"/>
            <a:ext cx="3335482" cy="2790502"/>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noAutofit/>
          </a:bodyPr>
          <a:lstStyle/>
          <a:p>
            <a:r>
              <a:rPr lang="en-NZ" sz="2800" dirty="0"/>
              <a:t/>
            </a:r>
            <a:br>
              <a:rPr lang="en-NZ" sz="2800" dirty="0"/>
            </a:br>
            <a:r>
              <a:rPr lang="en-NZ" sz="2800" dirty="0"/>
              <a:t/>
            </a:r>
            <a:br>
              <a:rPr lang="en-NZ" sz="2800" dirty="0"/>
            </a:br>
            <a:r>
              <a:rPr lang="en-NZ" sz="3600" dirty="0" smtClean="0"/>
              <a:t>Our community responded</a:t>
            </a:r>
            <a:endParaRPr lang="en-NZ" sz="36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13</a:t>
            </a:fld>
            <a:endParaRPr lang="en-US" dirty="0"/>
          </a:p>
        </p:txBody>
      </p:sp>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970" t="3548" r="28509" b="10103"/>
          <a:stretch/>
        </p:blipFill>
        <p:spPr bwMode="auto">
          <a:xfrm>
            <a:off x="1452337" y="2614850"/>
            <a:ext cx="2355755" cy="2948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821" t="2824" r="7850" b="3110"/>
          <a:stretch/>
        </p:blipFill>
        <p:spPr bwMode="auto">
          <a:xfrm>
            <a:off x="7745969" y="3266505"/>
            <a:ext cx="3466514" cy="22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341769" y="2716680"/>
            <a:ext cx="2036618" cy="461665"/>
          </a:xfrm>
          <a:prstGeom prst="rect">
            <a:avLst/>
          </a:prstGeom>
          <a:noFill/>
        </p:spPr>
        <p:txBody>
          <a:bodyPr wrap="square" rtlCol="0">
            <a:spAutoFit/>
          </a:bodyPr>
          <a:lstStyle/>
          <a:p>
            <a:r>
              <a:rPr lang="en-NZ" sz="2400" b="1" dirty="0" smtClean="0"/>
              <a:t>Where living </a:t>
            </a:r>
            <a:endParaRPr lang="en-NZ" sz="2400" b="1" dirty="0"/>
          </a:p>
        </p:txBody>
      </p:sp>
      <p:sp>
        <p:nvSpPr>
          <p:cNvPr id="8" name="TextBox 7"/>
          <p:cNvSpPr txBox="1"/>
          <p:nvPr/>
        </p:nvSpPr>
        <p:spPr>
          <a:xfrm>
            <a:off x="4125191" y="1985248"/>
            <a:ext cx="3620778" cy="461665"/>
          </a:xfrm>
          <a:prstGeom prst="rect">
            <a:avLst/>
          </a:prstGeom>
          <a:noFill/>
        </p:spPr>
        <p:txBody>
          <a:bodyPr wrap="square" rtlCol="0">
            <a:spAutoFit/>
          </a:bodyPr>
          <a:lstStyle/>
          <a:p>
            <a:r>
              <a:rPr lang="en-NZ" sz="2400" b="1" dirty="0">
                <a:solidFill>
                  <a:schemeClr val="tx1">
                    <a:lumMod val="85000"/>
                    <a:lumOff val="15000"/>
                  </a:schemeClr>
                </a:solidFill>
              </a:rPr>
              <a:t>1250 people responded</a:t>
            </a:r>
            <a:endParaRPr lang="en-NZ" sz="2400" b="1" dirty="0"/>
          </a:p>
        </p:txBody>
      </p:sp>
    </p:spTree>
    <p:extLst>
      <p:ext uri="{BB962C8B-B14F-4D97-AF65-F5344CB8AC3E}">
        <p14:creationId xmlns:p14="http://schemas.microsoft.com/office/powerpoint/2010/main" val="2918388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600" dirty="0"/>
              <a:t>Multiple partners needed to work </a:t>
            </a:r>
            <a:r>
              <a:rPr lang="en-NZ" sz="3600" dirty="0" smtClean="0"/>
              <a:t>together</a:t>
            </a:r>
            <a:endParaRPr lang="en-NZ" sz="3600" dirty="0"/>
          </a:p>
        </p:txBody>
      </p:sp>
      <p:graphicFrame>
        <p:nvGraphicFramePr>
          <p:cNvPr id="4" name="Diagram 3"/>
          <p:cNvGraphicFramePr/>
          <p:nvPr>
            <p:extLst>
              <p:ext uri="{D42A27DB-BD31-4B8C-83A1-F6EECF244321}">
                <p14:modId xmlns:p14="http://schemas.microsoft.com/office/powerpoint/2010/main" val="1497908496"/>
              </p:ext>
            </p:extLst>
          </p:nvPr>
        </p:nvGraphicFramePr>
        <p:xfrm>
          <a:off x="1097280" y="1737360"/>
          <a:ext cx="5210002" cy="4454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p:nvPr/>
        </p:nvPicPr>
        <p:blipFill rotWithShape="1">
          <a:blip r:embed="rId7" cstate="email">
            <a:extLst>
              <a:ext uri="{28A0092B-C50C-407E-A947-70E740481C1C}">
                <a14:useLocalDpi xmlns:a14="http://schemas.microsoft.com/office/drawing/2010/main"/>
              </a:ext>
            </a:extLst>
          </a:blip>
          <a:srcRect/>
          <a:stretch/>
        </p:blipFill>
        <p:spPr bwMode="auto">
          <a:xfrm>
            <a:off x="8478981" y="2016413"/>
            <a:ext cx="2753591" cy="1589232"/>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rotWithShape="1">
          <a:blip r:embed="rId8" cstate="email">
            <a:extLst>
              <a:ext uri="{28A0092B-C50C-407E-A947-70E740481C1C}">
                <a14:useLocalDpi xmlns:a14="http://schemas.microsoft.com/office/drawing/2010/main"/>
              </a:ext>
            </a:extLst>
          </a:blip>
          <a:srcRect/>
          <a:stretch/>
        </p:blipFill>
        <p:spPr bwMode="auto">
          <a:xfrm>
            <a:off x="8478981" y="3884698"/>
            <a:ext cx="2676699" cy="1456229"/>
          </a:xfrm>
          <a:prstGeom prst="rect">
            <a:avLst/>
          </a:prstGeom>
          <a:ln>
            <a:noFill/>
          </a:ln>
          <a:extLst>
            <a:ext uri="{53640926-AAD7-44D8-BBD7-CCE9431645EC}">
              <a14:shadowObscured xmlns:a14="http://schemas.microsoft.com/office/drawing/2010/main"/>
            </a:ext>
          </a:extLst>
        </p:spPr>
      </p:pic>
      <p:pic>
        <p:nvPicPr>
          <p:cNvPr id="7" name="Picture 6"/>
          <p:cNvPicPr/>
          <p:nvPr/>
        </p:nvPicPr>
        <p:blipFill>
          <a:blip r:embed="rId9" cstate="email">
            <a:extLst>
              <a:ext uri="{28A0092B-C50C-407E-A947-70E740481C1C}">
                <a14:useLocalDpi xmlns:a14="http://schemas.microsoft.com/office/drawing/2010/main"/>
              </a:ext>
            </a:extLst>
          </a:blip>
          <a:srcRect/>
          <a:stretch>
            <a:fillRect/>
          </a:stretch>
        </p:blipFill>
        <p:spPr bwMode="auto">
          <a:xfrm>
            <a:off x="6026727" y="2015720"/>
            <a:ext cx="2294919" cy="1589925"/>
          </a:xfrm>
          <a:prstGeom prst="rect">
            <a:avLst/>
          </a:prstGeom>
          <a:noFill/>
        </p:spPr>
      </p:pic>
      <p:pic>
        <p:nvPicPr>
          <p:cNvPr id="8" name="Picture 7"/>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26727" y="3809362"/>
            <a:ext cx="2294919" cy="1531565"/>
          </a:xfrm>
          <a:prstGeom prst="rect">
            <a:avLst/>
          </a:prstGeom>
          <a:noFill/>
          <a:ln>
            <a:noFill/>
          </a:ln>
        </p:spPr>
      </p:pic>
    </p:spTree>
    <p:extLst>
      <p:ext uri="{BB962C8B-B14F-4D97-AF65-F5344CB8AC3E}">
        <p14:creationId xmlns:p14="http://schemas.microsoft.com/office/powerpoint/2010/main" val="2928941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600" dirty="0" smtClean="0"/>
              <a:t>And they told us…</a:t>
            </a:r>
            <a:endParaRPr lang="en-NZ" sz="3600" dirty="0"/>
          </a:p>
        </p:txBody>
      </p:sp>
      <p:sp>
        <p:nvSpPr>
          <p:cNvPr id="3" name="Content Placeholder 2"/>
          <p:cNvSpPr>
            <a:spLocks noGrp="1"/>
          </p:cNvSpPr>
          <p:nvPr>
            <p:ph idx="1"/>
          </p:nvPr>
        </p:nvSpPr>
        <p:spPr/>
        <p:txBody>
          <a:bodyPr>
            <a:normAutofit/>
          </a:bodyPr>
          <a:lstStyle/>
          <a:p>
            <a:pPr marL="0" indent="0">
              <a:buNone/>
            </a:pPr>
            <a:r>
              <a:rPr lang="en-NZ" dirty="0" smtClean="0"/>
              <a:t>the </a:t>
            </a:r>
            <a:r>
              <a:rPr lang="en-NZ" b="1" dirty="0" smtClean="0"/>
              <a:t>population outcomes</a:t>
            </a:r>
            <a:r>
              <a:rPr lang="en-NZ" dirty="0" smtClean="0"/>
              <a:t> they want and the indicators to measure success ….</a:t>
            </a:r>
          </a:p>
          <a:p>
            <a:pPr marL="0" indent="0">
              <a:buNone/>
            </a:pPr>
            <a:endParaRPr lang="en-NZ" dirty="0" smtClean="0"/>
          </a:p>
          <a:p>
            <a:endParaRPr lang="en-NZ"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15</a:t>
            </a:fld>
            <a:endParaRPr lang="en-US" dirty="0"/>
          </a:p>
        </p:txBody>
      </p:sp>
      <p:graphicFrame>
        <p:nvGraphicFramePr>
          <p:cNvPr id="13" name="Object 12"/>
          <p:cNvGraphicFramePr>
            <a:graphicFrameLocks noChangeAspect="1"/>
          </p:cNvGraphicFramePr>
          <p:nvPr>
            <p:extLst/>
          </p:nvPr>
        </p:nvGraphicFramePr>
        <p:xfrm>
          <a:off x="1991544" y="2852937"/>
          <a:ext cx="8420100" cy="3348038"/>
        </p:xfrm>
        <a:graphic>
          <a:graphicData uri="http://schemas.openxmlformats.org/presentationml/2006/ole">
            <mc:AlternateContent xmlns:mc="http://schemas.openxmlformats.org/markup-compatibility/2006">
              <mc:Choice xmlns:v="urn:schemas-microsoft-com:vml" Requires="v">
                <p:oleObj spid="_x0000_s1033" name="Document" r:id="rId4" imgW="6040065" imgH="2398138" progId="Word.Document.12">
                  <p:embed/>
                </p:oleObj>
              </mc:Choice>
              <mc:Fallback>
                <p:oleObj name="Document" r:id="rId4" imgW="6040065" imgH="2398138"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1544" y="2852937"/>
                        <a:ext cx="8420100" cy="3348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26985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600" dirty="0" smtClean="0"/>
              <a:t>Community Report</a:t>
            </a:r>
            <a:endParaRPr lang="en-NZ" sz="3600" dirty="0"/>
          </a:p>
        </p:txBody>
      </p:sp>
      <p:sp>
        <p:nvSpPr>
          <p:cNvPr id="3" name="Content Placeholder 2"/>
          <p:cNvSpPr>
            <a:spLocks noGrp="1"/>
          </p:cNvSpPr>
          <p:nvPr>
            <p:ph idx="1"/>
          </p:nvPr>
        </p:nvSpPr>
        <p:spPr>
          <a:xfrm>
            <a:off x="4016487" y="2524492"/>
            <a:ext cx="6966704" cy="442633"/>
          </a:xfrm>
        </p:spPr>
        <p:txBody>
          <a:bodyPr/>
          <a:lstStyle/>
          <a:p>
            <a:r>
              <a:rPr lang="en-NZ" dirty="0" smtClean="0"/>
              <a:t>1 April 2014</a:t>
            </a:r>
          </a:p>
          <a:p>
            <a:pPr marL="0" indent="0">
              <a:buNone/>
            </a:pPr>
            <a:endParaRPr lang="en-NZ" dirty="0" smtClean="0"/>
          </a:p>
          <a:p>
            <a:endParaRPr lang="en-NZ" dirty="0"/>
          </a:p>
        </p:txBody>
      </p:sp>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51"/>
          <a:stretch/>
        </p:blipFill>
        <p:spPr bwMode="auto">
          <a:xfrm>
            <a:off x="1412470" y="3342680"/>
            <a:ext cx="9144000" cy="2839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10566">
            <a:off x="5915580" y="525823"/>
            <a:ext cx="4192470" cy="2958020"/>
          </a:xfrm>
          <a:prstGeom prst="rect">
            <a:avLst/>
          </a:prstGeom>
          <a:noFill/>
          <a:effectLst>
            <a:outerShdw blurRad="165100" dist="50800" dir="2700000" sx="103000" sy="103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FAB73BC-B049-4115-A692-8D63A059BFB8}" type="slidenum">
              <a:rPr lang="en-US" smtClean="0"/>
              <a:pPr/>
              <a:t>16</a:t>
            </a:fld>
            <a:endParaRPr lang="en-US" dirty="0"/>
          </a:p>
        </p:txBody>
      </p:sp>
    </p:spTree>
    <p:extLst>
      <p:ext uri="{BB962C8B-B14F-4D97-AF65-F5344CB8AC3E}">
        <p14:creationId xmlns:p14="http://schemas.microsoft.com/office/powerpoint/2010/main" val="511385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750"/>
                                        <p:tgtEl>
                                          <p:spTgt spid="1029"/>
                                        </p:tgtEl>
                                      </p:cBhvr>
                                    </p:animEffect>
                                  </p:childTnLst>
                                </p:cTn>
                              </p:par>
                              <p:par>
                                <p:cTn id="8" presetID="22" presetClass="entr" presetSubtype="4" fill="hold" nodeType="withEffect">
                                  <p:stCondLst>
                                    <p:cond delay="750"/>
                                  </p:stCondLst>
                                  <p:childTnLst>
                                    <p:set>
                                      <p:cBhvr>
                                        <p:cTn id="9" dur="1" fill="hold">
                                          <p:stCondLst>
                                            <p:cond delay="0"/>
                                          </p:stCondLst>
                                        </p:cTn>
                                        <p:tgtEl>
                                          <p:spTgt spid="1028"/>
                                        </p:tgtEl>
                                        <p:attrNameLst>
                                          <p:attrName>style.visibility</p:attrName>
                                        </p:attrNameLst>
                                      </p:cBhvr>
                                      <p:to>
                                        <p:strVal val="visible"/>
                                      </p:to>
                                    </p:set>
                                    <p:animEffect transition="in" filter="wipe(down)">
                                      <p:cBhvr>
                                        <p:cTn id="10" dur="225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bwMode="auto">
          <a:xfrm rot="19455084">
            <a:off x="6561366" y="1589990"/>
            <a:ext cx="2957702" cy="1132550"/>
          </a:xfrm>
          <a:prstGeom prst="rightArrow">
            <a:avLst/>
          </a:prstGeom>
          <a:solidFill>
            <a:srgbClr val="FFFF00"/>
          </a:solidFill>
          <a:ln w="9525" cap="flat" cmpd="sng" algn="ctr">
            <a:solidFill>
              <a:srgbClr val="FFFF00"/>
            </a:solidFill>
            <a:prstDash val="solid"/>
            <a:round/>
            <a:headEnd type="none" w="med" len="med"/>
            <a:tailEnd type="none" w="med" len="med"/>
          </a:ln>
          <a:effectLst/>
          <a:extLst/>
        </p:spPr>
        <p:txBody>
          <a:bodyPr vert="horz" wrap="square" lIns="91407" tIns="45705" rIns="91407" bIns="45705" numCol="1" rtlCol="0" anchor="t" anchorCtr="0" compatLnSpc="1">
            <a:prstTxWarp prst="textNoShape">
              <a:avLst/>
            </a:prstTxWarp>
          </a:bodyPr>
          <a:lstStyle/>
          <a:p>
            <a:endParaRPr lang="en-NZ" dirty="0">
              <a:solidFill>
                <a:prstClr val="black"/>
              </a:solidFill>
            </a:endParaRPr>
          </a:p>
        </p:txBody>
      </p:sp>
      <p:sp>
        <p:nvSpPr>
          <p:cNvPr id="3" name="Rectangle 2"/>
          <p:cNvSpPr/>
          <p:nvPr/>
        </p:nvSpPr>
        <p:spPr bwMode="auto">
          <a:xfrm>
            <a:off x="2063555" y="4365108"/>
            <a:ext cx="3161423" cy="380231"/>
          </a:xfrm>
          <a:prstGeom prst="rect">
            <a:avLst/>
          </a:prstGeom>
          <a:solidFill>
            <a:srgbClr val="FF0000"/>
          </a:solidFill>
          <a:ln w="9525" cap="flat" cmpd="sng" algn="ctr">
            <a:noFill/>
            <a:prstDash val="solid"/>
            <a:round/>
            <a:headEnd type="none" w="med" len="med"/>
            <a:tailEnd type="none" w="med" len="med"/>
          </a:ln>
          <a:effectLst/>
          <a:extLst/>
        </p:spPr>
        <p:txBody>
          <a:bodyPr vert="horz" wrap="square" lIns="91407" tIns="45705" rIns="91407" bIns="45705" numCol="1" rtlCol="0" anchor="t" anchorCtr="0" compatLnSpc="1">
            <a:prstTxWarp prst="textNoShape">
              <a:avLst/>
            </a:prstTxWarp>
          </a:bodyPr>
          <a:lstStyle/>
          <a:p>
            <a:endParaRPr lang="en-NZ" dirty="0">
              <a:solidFill>
                <a:prstClr val="black"/>
              </a:solidFill>
            </a:endParaRPr>
          </a:p>
        </p:txBody>
      </p:sp>
      <p:sp>
        <p:nvSpPr>
          <p:cNvPr id="24" name="Parallelogram 23"/>
          <p:cNvSpPr/>
          <p:nvPr/>
        </p:nvSpPr>
        <p:spPr bwMode="auto">
          <a:xfrm>
            <a:off x="5804646" y="2812386"/>
            <a:ext cx="1766029" cy="544606"/>
          </a:xfrm>
          <a:custGeom>
            <a:avLst/>
            <a:gdLst>
              <a:gd name="connsiteX0" fmla="*/ 0 w 3360913"/>
              <a:gd name="connsiteY0" fmla="*/ 1512168 h 1512168"/>
              <a:gd name="connsiteX1" fmla="*/ 2392492 w 3360913"/>
              <a:gd name="connsiteY1" fmla="*/ 0 h 1512168"/>
              <a:gd name="connsiteX2" fmla="*/ 3360913 w 3360913"/>
              <a:gd name="connsiteY2" fmla="*/ 0 h 1512168"/>
              <a:gd name="connsiteX3" fmla="*/ 968421 w 3360913"/>
              <a:gd name="connsiteY3" fmla="*/ 1512168 h 1512168"/>
              <a:gd name="connsiteX4" fmla="*/ 0 w 3360913"/>
              <a:gd name="connsiteY4" fmla="*/ 1512168 h 1512168"/>
              <a:gd name="connsiteX0" fmla="*/ 0 w 2392492"/>
              <a:gd name="connsiteY0" fmla="*/ 1512168 h 1512168"/>
              <a:gd name="connsiteX1" fmla="*/ 2392492 w 2392492"/>
              <a:gd name="connsiteY1" fmla="*/ 0 h 1512168"/>
              <a:gd name="connsiteX2" fmla="*/ 1766029 w 2392492"/>
              <a:gd name="connsiteY2" fmla="*/ 999460 h 1512168"/>
              <a:gd name="connsiteX3" fmla="*/ 968421 w 2392492"/>
              <a:gd name="connsiteY3" fmla="*/ 1512168 h 1512168"/>
              <a:gd name="connsiteX4" fmla="*/ 0 w 2392492"/>
              <a:gd name="connsiteY4" fmla="*/ 1512168 h 1512168"/>
              <a:gd name="connsiteX0" fmla="*/ 0 w 1766029"/>
              <a:gd name="connsiteY0" fmla="*/ 544606 h 544606"/>
              <a:gd name="connsiteX1" fmla="*/ 882669 w 1766029"/>
              <a:gd name="connsiteY1" fmla="*/ 0 h 544606"/>
              <a:gd name="connsiteX2" fmla="*/ 1766029 w 1766029"/>
              <a:gd name="connsiteY2" fmla="*/ 31898 h 544606"/>
              <a:gd name="connsiteX3" fmla="*/ 968421 w 1766029"/>
              <a:gd name="connsiteY3" fmla="*/ 544606 h 544606"/>
              <a:gd name="connsiteX4" fmla="*/ 0 w 1766029"/>
              <a:gd name="connsiteY4" fmla="*/ 544606 h 544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029" h="544606">
                <a:moveTo>
                  <a:pt x="0" y="544606"/>
                </a:moveTo>
                <a:lnTo>
                  <a:pt x="882669" y="0"/>
                </a:lnTo>
                <a:lnTo>
                  <a:pt x="1766029" y="31898"/>
                </a:lnTo>
                <a:lnTo>
                  <a:pt x="968421" y="544606"/>
                </a:lnTo>
                <a:lnTo>
                  <a:pt x="0" y="544606"/>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cap="flat" cmpd="sng" algn="ctr">
            <a:noFill/>
            <a:prstDash val="solid"/>
            <a:round/>
            <a:headEnd type="none" w="med" len="med"/>
            <a:tailEnd type="none" w="med" len="med"/>
          </a:ln>
          <a:effectLst/>
          <a:extLst/>
        </p:spPr>
        <p:txBody>
          <a:bodyPr vert="horz" wrap="square" lIns="91407" tIns="45705" rIns="91407" bIns="45705" numCol="1" rtlCol="0" anchor="t" anchorCtr="0" compatLnSpc="1">
            <a:prstTxWarp prst="textNoShape">
              <a:avLst/>
            </a:prstTxWarp>
          </a:bodyPr>
          <a:lstStyle/>
          <a:p>
            <a:endParaRPr lang="en-NZ" dirty="0">
              <a:solidFill>
                <a:srgbClr val="4BACC6"/>
              </a:solidFill>
            </a:endParaRPr>
          </a:p>
        </p:txBody>
      </p:sp>
      <p:sp>
        <p:nvSpPr>
          <p:cNvPr id="2" name="Title 1"/>
          <p:cNvSpPr>
            <a:spLocks noGrp="1"/>
          </p:cNvSpPr>
          <p:nvPr>
            <p:ph type="title"/>
          </p:nvPr>
        </p:nvSpPr>
        <p:spPr/>
        <p:txBody>
          <a:bodyPr>
            <a:normAutofit/>
          </a:bodyPr>
          <a:lstStyle/>
          <a:p>
            <a:r>
              <a:rPr lang="en-NZ" sz="3600" dirty="0" smtClean="0"/>
              <a:t>Project timeline</a:t>
            </a:r>
            <a:endParaRPr lang="en-NZ" sz="3600" dirty="0"/>
          </a:p>
        </p:txBody>
      </p:sp>
      <p:sp>
        <p:nvSpPr>
          <p:cNvPr id="5" name="Slide Number Placeholder 4"/>
          <p:cNvSpPr>
            <a:spLocks noGrp="1"/>
          </p:cNvSpPr>
          <p:nvPr>
            <p:ph type="sldNum" sz="quarter" idx="12"/>
          </p:nvPr>
        </p:nvSpPr>
        <p:spPr/>
        <p:txBody>
          <a:bodyPr/>
          <a:lstStyle/>
          <a:p>
            <a:fld id="{09482483-2493-4CBC-8AFD-00AD4FD59821}" type="slidenum">
              <a:rPr lang="en-NZ" smtClean="0">
                <a:solidFill>
                  <a:prstClr val="black">
                    <a:tint val="75000"/>
                  </a:prstClr>
                </a:solidFill>
              </a:rPr>
              <a:pPr/>
              <a:t>17</a:t>
            </a:fld>
            <a:endParaRPr lang="en-NZ" dirty="0">
              <a:solidFill>
                <a:prstClr val="black">
                  <a:tint val="75000"/>
                </a:prstClr>
              </a:solidFill>
            </a:endParaRPr>
          </a:p>
        </p:txBody>
      </p:sp>
      <p:sp>
        <p:nvSpPr>
          <p:cNvPr id="8" name="Parallelogram 7"/>
          <p:cNvSpPr/>
          <p:nvPr/>
        </p:nvSpPr>
        <p:spPr bwMode="auto">
          <a:xfrm>
            <a:off x="2207572" y="4869160"/>
            <a:ext cx="3960439" cy="823650"/>
          </a:xfrm>
          <a:prstGeom prst="parallelogram">
            <a:avLst>
              <a:gd name="adj" fmla="val 158659"/>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91407" tIns="45705" rIns="91407" bIns="45705" numCol="1" rtlCol="0" anchor="t" anchorCtr="0" compatLnSpc="1">
            <a:prstTxWarp prst="textNoShape">
              <a:avLst/>
            </a:prstTxWarp>
          </a:bodyPr>
          <a:lstStyle/>
          <a:p>
            <a:endParaRPr lang="en-NZ" dirty="0">
              <a:solidFill>
                <a:prstClr val="black"/>
              </a:solidFill>
            </a:endParaRPr>
          </a:p>
        </p:txBody>
      </p:sp>
      <p:sp>
        <p:nvSpPr>
          <p:cNvPr id="10" name="Parallelogram 9"/>
          <p:cNvSpPr/>
          <p:nvPr/>
        </p:nvSpPr>
        <p:spPr bwMode="auto">
          <a:xfrm>
            <a:off x="3503713" y="4365104"/>
            <a:ext cx="2808312" cy="504056"/>
          </a:xfrm>
          <a:prstGeom prst="parallelogram">
            <a:avLst>
              <a:gd name="adj" fmla="val 150657"/>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5" rIns="91407" bIns="45705" numCol="1" rtlCol="0" anchor="t" anchorCtr="0" compatLnSpc="1">
            <a:prstTxWarp prst="textNoShape">
              <a:avLst/>
            </a:prstTxWarp>
          </a:bodyPr>
          <a:lstStyle/>
          <a:p>
            <a:endParaRPr lang="en-NZ" dirty="0">
              <a:solidFill>
                <a:prstClr val="black"/>
              </a:solidFill>
            </a:endParaRPr>
          </a:p>
        </p:txBody>
      </p:sp>
      <p:sp>
        <p:nvSpPr>
          <p:cNvPr id="11" name="Parallelogram 10"/>
          <p:cNvSpPr/>
          <p:nvPr/>
        </p:nvSpPr>
        <p:spPr bwMode="auto">
          <a:xfrm>
            <a:off x="4278216" y="3348980"/>
            <a:ext cx="3744416" cy="1008112"/>
          </a:xfrm>
          <a:prstGeom prst="parallelogram">
            <a:avLst>
              <a:gd name="adj" fmla="val 151267"/>
            </a:avLst>
          </a:prstGeom>
          <a:solidFill>
            <a:srgbClr val="CCCCFF"/>
          </a:solidFill>
          <a:ln w="9525" cap="flat" cmpd="sng" algn="ctr">
            <a:noFill/>
            <a:prstDash val="solid"/>
            <a:round/>
            <a:headEnd type="none" w="med" len="med"/>
            <a:tailEnd type="none" w="med" len="med"/>
          </a:ln>
          <a:effectLst/>
          <a:extLst/>
        </p:spPr>
        <p:txBody>
          <a:bodyPr vert="horz" wrap="square" lIns="91407" tIns="45705" rIns="91407" bIns="45705" numCol="1" rtlCol="0" anchor="t" anchorCtr="0" compatLnSpc="1">
            <a:prstTxWarp prst="textNoShape">
              <a:avLst/>
            </a:prstTxWarp>
          </a:bodyPr>
          <a:lstStyle/>
          <a:p>
            <a:endParaRPr lang="en-NZ" dirty="0">
              <a:solidFill>
                <a:prstClr val="black"/>
              </a:solidFill>
            </a:endParaRPr>
          </a:p>
        </p:txBody>
      </p:sp>
      <p:sp>
        <p:nvSpPr>
          <p:cNvPr id="14" name="Rectangle 13"/>
          <p:cNvSpPr/>
          <p:nvPr/>
        </p:nvSpPr>
        <p:spPr>
          <a:xfrm>
            <a:off x="4727852" y="1771544"/>
            <a:ext cx="4105339" cy="2308324"/>
          </a:xfrm>
          <a:prstGeom prst="rect">
            <a:avLst/>
          </a:prstGeom>
        </p:spPr>
        <p:txBody>
          <a:bodyPr wrap="square" lIns="91407" tIns="45705" rIns="91407" bIns="45705">
            <a:spAutoFit/>
          </a:bodyPr>
          <a:lstStyle/>
          <a:p>
            <a:pPr marL="718879" lvl="3" indent="-342777">
              <a:tabLst>
                <a:tab pos="990243" algn="l"/>
                <a:tab pos="1253675" algn="l"/>
                <a:tab pos="1526626" algn="l"/>
                <a:tab pos="1790055" algn="l"/>
                <a:tab pos="2063007" algn="l"/>
                <a:tab pos="2328023" algn="l"/>
                <a:tab pos="2507347" algn="l"/>
                <a:tab pos="2780298" algn="l"/>
                <a:tab pos="3053249" algn="l"/>
                <a:tab pos="3316681" algn="l"/>
                <a:tab pos="4306924" algn="l"/>
              </a:tabLst>
            </a:pPr>
            <a:r>
              <a:rPr lang="en-NZ" sz="1100" b="1" dirty="0">
                <a:solidFill>
                  <a:srgbClr val="EEECE1">
                    <a:lumMod val="50000"/>
                  </a:srgbClr>
                </a:solidFill>
                <a:latin typeface="Calibri"/>
              </a:rPr>
              <a:t>											</a:t>
            </a:r>
            <a:endParaRPr lang="en-NZ" sz="1100" b="1" dirty="0">
              <a:solidFill>
                <a:srgbClr val="EEECE1">
                  <a:lumMod val="75000"/>
                </a:srgbClr>
              </a:solidFill>
              <a:latin typeface="Calibri"/>
            </a:endParaRPr>
          </a:p>
          <a:p>
            <a:pPr marL="718879" lvl="3" indent="-342777">
              <a:tabLst>
                <a:tab pos="990243" algn="l"/>
                <a:tab pos="1253675" algn="l"/>
                <a:tab pos="1526626" algn="l"/>
                <a:tab pos="1790055" algn="l"/>
                <a:tab pos="2063007" algn="l"/>
                <a:tab pos="2328023" algn="l"/>
                <a:tab pos="2507347" algn="l"/>
                <a:tab pos="2780298" algn="l"/>
                <a:tab pos="3053249" algn="l"/>
                <a:tab pos="3232574" algn="l"/>
                <a:tab pos="3675327" algn="l"/>
                <a:tab pos="4306924" algn="l"/>
              </a:tabLst>
            </a:pPr>
            <a:r>
              <a:rPr lang="en-NZ" sz="1100" b="1" dirty="0">
                <a:solidFill>
                  <a:srgbClr val="EEECE1">
                    <a:lumMod val="75000"/>
                  </a:srgbClr>
                </a:solidFill>
                <a:latin typeface="Calibri"/>
              </a:rPr>
              <a:t>										November</a:t>
            </a:r>
          </a:p>
          <a:p>
            <a:pPr marL="718879" lvl="3" indent="-342777">
              <a:tabLst>
                <a:tab pos="990243" algn="l"/>
                <a:tab pos="1253675" algn="l"/>
                <a:tab pos="1526626" algn="l"/>
                <a:tab pos="1790055" algn="l"/>
                <a:tab pos="2063007" algn="l"/>
                <a:tab pos="2328023" algn="l"/>
                <a:tab pos="2507347" algn="l"/>
                <a:tab pos="2780298" algn="l"/>
                <a:tab pos="3053249" algn="l"/>
                <a:tab pos="3232574" algn="l"/>
                <a:tab pos="3675327" algn="l"/>
                <a:tab pos="4306924" algn="l"/>
              </a:tabLst>
            </a:pPr>
            <a:r>
              <a:rPr lang="en-NZ" sz="1100" b="1" dirty="0">
                <a:solidFill>
                  <a:srgbClr val="EEECE1">
                    <a:lumMod val="75000"/>
                  </a:srgbClr>
                </a:solidFill>
                <a:latin typeface="Calibri"/>
              </a:rPr>
              <a:t>									October</a:t>
            </a:r>
          </a:p>
          <a:p>
            <a:pPr marL="718879" lvl="3" indent="-342777">
              <a:tabLst>
                <a:tab pos="990243" algn="l"/>
                <a:tab pos="1253675" algn="l"/>
                <a:tab pos="1526626" algn="l"/>
                <a:tab pos="1790055" algn="l"/>
                <a:tab pos="2063007" algn="l"/>
                <a:tab pos="2328023" algn="l"/>
                <a:tab pos="2507347" algn="l"/>
                <a:tab pos="2780298" algn="l"/>
                <a:tab pos="3053249" algn="l"/>
                <a:tab pos="3232574" algn="l"/>
                <a:tab pos="3675327" algn="l"/>
                <a:tab pos="4306924" algn="l"/>
              </a:tabLst>
            </a:pPr>
            <a:r>
              <a:rPr lang="en-NZ" sz="1100" b="1" dirty="0">
                <a:solidFill>
                  <a:srgbClr val="EEECE1">
                    <a:lumMod val="75000"/>
                  </a:srgbClr>
                </a:solidFill>
                <a:latin typeface="Calibri"/>
              </a:rPr>
              <a:t>								September</a:t>
            </a:r>
          </a:p>
          <a:p>
            <a:pPr marL="718879" lvl="3" indent="-342777">
              <a:tabLst>
                <a:tab pos="990243" algn="l"/>
                <a:tab pos="1253675" algn="l"/>
                <a:tab pos="1526626" algn="l"/>
                <a:tab pos="1790055" algn="l"/>
                <a:tab pos="2063007" algn="l"/>
                <a:tab pos="2242331" algn="l"/>
                <a:tab pos="2507347" algn="l"/>
                <a:tab pos="2780298" algn="l"/>
                <a:tab pos="3053249" algn="l"/>
                <a:tab pos="3232574" algn="l"/>
                <a:tab pos="3675327" algn="l"/>
                <a:tab pos="4306924" algn="l"/>
              </a:tabLst>
            </a:pPr>
            <a:r>
              <a:rPr lang="en-NZ" sz="1100" b="1" dirty="0">
                <a:solidFill>
                  <a:srgbClr val="EEECE1">
                    <a:lumMod val="75000"/>
                  </a:srgbClr>
                </a:solidFill>
                <a:latin typeface="Calibri"/>
              </a:rPr>
              <a:t>							August</a:t>
            </a:r>
          </a:p>
          <a:p>
            <a:pPr marL="718879" lvl="3" indent="-342777">
              <a:tabLst>
                <a:tab pos="990243" algn="l"/>
                <a:tab pos="1253675" algn="l"/>
                <a:tab pos="1526626" algn="l"/>
                <a:tab pos="1790055" algn="l"/>
                <a:tab pos="2063007" algn="l"/>
                <a:tab pos="2328023" algn="l"/>
                <a:tab pos="2507347" algn="l"/>
                <a:tab pos="2780298" algn="l"/>
                <a:tab pos="3053249" algn="l"/>
                <a:tab pos="3232574" algn="l"/>
                <a:tab pos="3675327" algn="l"/>
                <a:tab pos="4306924" algn="l"/>
              </a:tabLst>
            </a:pPr>
            <a:r>
              <a:rPr lang="en-NZ" sz="1100" b="1" dirty="0">
                <a:solidFill>
                  <a:srgbClr val="EEECE1">
                    <a:lumMod val="75000"/>
                  </a:srgbClr>
                </a:solidFill>
                <a:latin typeface="Calibri"/>
              </a:rPr>
              <a:t>						July</a:t>
            </a:r>
          </a:p>
          <a:p>
            <a:pPr marL="718879" lvl="3" indent="-342777">
              <a:tabLst>
                <a:tab pos="990243" algn="l"/>
                <a:tab pos="1253675" algn="l"/>
                <a:tab pos="1526626" algn="l"/>
                <a:tab pos="1790055" algn="l"/>
                <a:tab pos="2063007" algn="l"/>
                <a:tab pos="2328023" algn="l"/>
                <a:tab pos="2507347" algn="l"/>
                <a:tab pos="2780298" algn="l"/>
                <a:tab pos="3053249" algn="l"/>
                <a:tab pos="3232574" algn="l"/>
                <a:tab pos="3675327" algn="l"/>
                <a:tab pos="4306924" algn="l"/>
              </a:tabLst>
            </a:pPr>
            <a:r>
              <a:rPr lang="en-NZ" sz="1100" b="1" dirty="0">
                <a:solidFill>
                  <a:srgbClr val="EEECE1">
                    <a:lumMod val="75000"/>
                  </a:srgbClr>
                </a:solidFill>
                <a:latin typeface="Calibri"/>
              </a:rPr>
              <a:t>					June</a:t>
            </a:r>
          </a:p>
          <a:p>
            <a:pPr marL="718879" lvl="3" indent="-342777">
              <a:tabLst>
                <a:tab pos="990243" algn="l"/>
                <a:tab pos="1253675" algn="l"/>
                <a:tab pos="1526626" algn="l"/>
                <a:tab pos="1790055" algn="l"/>
                <a:tab pos="2063007" algn="l"/>
                <a:tab pos="2328023" algn="l"/>
                <a:tab pos="2507347" algn="l"/>
                <a:tab pos="2780298" algn="l"/>
                <a:tab pos="3053249" algn="l"/>
                <a:tab pos="3232574" algn="l"/>
                <a:tab pos="3675327" algn="l"/>
                <a:tab pos="4306924" algn="l"/>
              </a:tabLst>
            </a:pPr>
            <a:r>
              <a:rPr lang="en-NZ" sz="1100" b="1" dirty="0">
                <a:solidFill>
                  <a:srgbClr val="EEECE1">
                    <a:lumMod val="75000"/>
                  </a:srgbClr>
                </a:solidFill>
                <a:latin typeface="Calibri"/>
              </a:rPr>
              <a:t>				May</a:t>
            </a:r>
          </a:p>
          <a:p>
            <a:pPr marL="718879" lvl="3" indent="-342777">
              <a:tabLst>
                <a:tab pos="990243" algn="l"/>
                <a:tab pos="1253675" algn="l"/>
                <a:tab pos="1526626" algn="l"/>
                <a:tab pos="1790055" algn="l"/>
                <a:tab pos="2063007" algn="l"/>
                <a:tab pos="2328023" algn="l"/>
                <a:tab pos="2507347" algn="l"/>
                <a:tab pos="2780298" algn="l"/>
                <a:tab pos="3053249" algn="l"/>
                <a:tab pos="3232574" algn="l"/>
                <a:tab pos="3675327" algn="l"/>
                <a:tab pos="4306924" algn="l"/>
              </a:tabLst>
            </a:pPr>
            <a:r>
              <a:rPr lang="en-NZ" sz="1100" b="1" dirty="0">
                <a:solidFill>
                  <a:srgbClr val="EEECE1">
                    <a:lumMod val="75000"/>
                  </a:srgbClr>
                </a:solidFill>
                <a:latin typeface="Calibri"/>
              </a:rPr>
              <a:t>			April</a:t>
            </a:r>
          </a:p>
          <a:p>
            <a:pPr marL="718879" lvl="3" indent="-342777">
              <a:tabLst>
                <a:tab pos="990243" algn="l"/>
                <a:tab pos="1253675" algn="l"/>
                <a:tab pos="1526626" algn="l"/>
                <a:tab pos="1790055" algn="l"/>
                <a:tab pos="2063007" algn="l"/>
                <a:tab pos="2328023" algn="l"/>
                <a:tab pos="2507347" algn="l"/>
                <a:tab pos="2780298" algn="l"/>
                <a:tab pos="3053249" algn="l"/>
                <a:tab pos="3232574" algn="l"/>
                <a:tab pos="3675327" algn="l"/>
                <a:tab pos="4306924" algn="l"/>
              </a:tabLst>
            </a:pPr>
            <a:r>
              <a:rPr lang="en-NZ" sz="1100" b="1" dirty="0">
                <a:solidFill>
                  <a:srgbClr val="EEECE1">
                    <a:lumMod val="75000"/>
                  </a:srgbClr>
                </a:solidFill>
                <a:latin typeface="Calibri"/>
              </a:rPr>
              <a:t>		March</a:t>
            </a:r>
          </a:p>
          <a:p>
            <a:pPr marL="718879" lvl="3" indent="-342777">
              <a:tabLst>
                <a:tab pos="990243" algn="l"/>
                <a:tab pos="1253675" algn="l"/>
                <a:tab pos="1526626" algn="l"/>
                <a:tab pos="1790055" algn="l"/>
                <a:tab pos="2063007" algn="l"/>
                <a:tab pos="2328023" algn="l"/>
                <a:tab pos="2507347" algn="l"/>
                <a:tab pos="2780298" algn="l"/>
                <a:tab pos="3053249" algn="l"/>
                <a:tab pos="3232574" algn="l"/>
                <a:tab pos="3675327" algn="l"/>
                <a:tab pos="4306924" algn="l"/>
              </a:tabLst>
            </a:pPr>
            <a:r>
              <a:rPr lang="en-NZ" sz="1100" b="1" dirty="0">
                <a:solidFill>
                  <a:srgbClr val="EEECE1">
                    <a:lumMod val="75000"/>
                  </a:srgbClr>
                </a:solidFill>
                <a:latin typeface="Calibri"/>
              </a:rPr>
              <a:t>	February</a:t>
            </a:r>
          </a:p>
          <a:p>
            <a:pPr marL="718879" lvl="3" indent="-342777">
              <a:tabLst>
                <a:tab pos="990243" algn="l"/>
                <a:tab pos="1253675" algn="l"/>
                <a:tab pos="1526626" algn="l"/>
                <a:tab pos="1790055" algn="l"/>
                <a:tab pos="2063007" algn="l"/>
                <a:tab pos="2328023" algn="l"/>
                <a:tab pos="2507347" algn="l"/>
                <a:tab pos="2780298" algn="l"/>
                <a:tab pos="3053249" algn="l"/>
                <a:tab pos="3232574" algn="l"/>
                <a:tab pos="3675327" algn="l"/>
                <a:tab pos="4306924" algn="l"/>
              </a:tabLst>
            </a:pPr>
            <a:r>
              <a:rPr lang="en-NZ" sz="1100" b="1" dirty="0">
                <a:solidFill>
                  <a:srgbClr val="EEECE1">
                    <a:lumMod val="75000"/>
                  </a:srgbClr>
                </a:solidFill>
                <a:latin typeface="Calibri"/>
              </a:rPr>
              <a:t>January</a:t>
            </a:r>
          </a:p>
          <a:p>
            <a:pPr marL="718879" lvl="3" indent="-342777"/>
            <a:endParaRPr lang="en-NZ" sz="1200" dirty="0">
              <a:solidFill>
                <a:srgbClr val="EEECE1">
                  <a:lumMod val="50000"/>
                </a:srgbClr>
              </a:solidFill>
              <a:latin typeface="Calibri"/>
            </a:endParaRPr>
          </a:p>
        </p:txBody>
      </p:sp>
      <p:sp>
        <p:nvSpPr>
          <p:cNvPr id="15" name="Rectangle 14"/>
          <p:cNvSpPr/>
          <p:nvPr/>
        </p:nvSpPr>
        <p:spPr>
          <a:xfrm>
            <a:off x="1847528" y="5877276"/>
            <a:ext cx="945814" cy="461665"/>
          </a:xfrm>
          <a:prstGeom prst="rect">
            <a:avLst/>
          </a:prstGeom>
        </p:spPr>
        <p:txBody>
          <a:bodyPr wrap="square" lIns="91407" tIns="45705" rIns="91407" bIns="45705">
            <a:spAutoFit/>
          </a:bodyPr>
          <a:lstStyle/>
          <a:p>
            <a:pPr marL="84108" lvl="3" indent="-84108">
              <a:tabLst>
                <a:tab pos="990243" algn="l"/>
                <a:tab pos="1253675" algn="l"/>
                <a:tab pos="1526626" algn="l"/>
                <a:tab pos="1790055" algn="l"/>
                <a:tab pos="2063007" algn="l"/>
                <a:tab pos="2328023" algn="l"/>
                <a:tab pos="2507347" algn="l"/>
                <a:tab pos="2780298" algn="l"/>
                <a:tab pos="3053249" algn="l"/>
                <a:tab pos="3316681" algn="l"/>
                <a:tab pos="4306924" algn="l"/>
              </a:tabLst>
            </a:pPr>
            <a:r>
              <a:rPr lang="en-NZ" sz="1200" b="1" dirty="0">
                <a:solidFill>
                  <a:prstClr val="white">
                    <a:lumMod val="65000"/>
                  </a:prstClr>
                </a:solidFill>
                <a:latin typeface="Calibri"/>
              </a:rPr>
              <a:t>2013</a:t>
            </a:r>
          </a:p>
          <a:p>
            <a:pPr marL="718879" lvl="3" indent="-342777"/>
            <a:endParaRPr lang="en-NZ" sz="1200" dirty="0">
              <a:solidFill>
                <a:srgbClr val="EEECE1">
                  <a:lumMod val="50000"/>
                </a:srgbClr>
              </a:solidFill>
              <a:latin typeface="Calibri"/>
            </a:endParaRPr>
          </a:p>
        </p:txBody>
      </p:sp>
      <p:sp>
        <p:nvSpPr>
          <p:cNvPr id="16" name="Rectangle 15"/>
          <p:cNvSpPr/>
          <p:nvPr/>
        </p:nvSpPr>
        <p:spPr>
          <a:xfrm>
            <a:off x="4518259" y="3618207"/>
            <a:ext cx="945814" cy="461665"/>
          </a:xfrm>
          <a:prstGeom prst="rect">
            <a:avLst/>
          </a:prstGeom>
        </p:spPr>
        <p:txBody>
          <a:bodyPr wrap="square" lIns="91407" tIns="45705" rIns="91407" bIns="45705">
            <a:spAutoFit/>
          </a:bodyPr>
          <a:lstStyle/>
          <a:p>
            <a:pPr marL="84108" lvl="3" indent="-84108">
              <a:tabLst>
                <a:tab pos="990243" algn="l"/>
                <a:tab pos="1253675" algn="l"/>
                <a:tab pos="1526626" algn="l"/>
                <a:tab pos="1790055" algn="l"/>
                <a:tab pos="2063007" algn="l"/>
                <a:tab pos="2328023" algn="l"/>
                <a:tab pos="2507347" algn="l"/>
                <a:tab pos="2780298" algn="l"/>
                <a:tab pos="3053249" algn="l"/>
                <a:tab pos="3316681" algn="l"/>
                <a:tab pos="4306924" algn="l"/>
              </a:tabLst>
            </a:pPr>
            <a:r>
              <a:rPr lang="en-NZ" sz="1200" b="1" dirty="0">
                <a:solidFill>
                  <a:prstClr val="white">
                    <a:lumMod val="65000"/>
                  </a:prstClr>
                </a:solidFill>
                <a:latin typeface="Calibri"/>
              </a:rPr>
              <a:t>2014</a:t>
            </a:r>
          </a:p>
          <a:p>
            <a:pPr marL="718879" lvl="3" indent="-342777"/>
            <a:endParaRPr lang="en-NZ" sz="1200" dirty="0">
              <a:solidFill>
                <a:srgbClr val="EEECE1">
                  <a:lumMod val="50000"/>
                </a:srgbClr>
              </a:solidFill>
              <a:latin typeface="Calibri"/>
            </a:endParaRPr>
          </a:p>
        </p:txBody>
      </p:sp>
      <p:sp>
        <p:nvSpPr>
          <p:cNvPr id="17" name="Rectangle 16"/>
          <p:cNvSpPr/>
          <p:nvPr/>
        </p:nvSpPr>
        <p:spPr>
          <a:xfrm>
            <a:off x="8917998" y="5149959"/>
            <a:ext cx="1296945" cy="461665"/>
          </a:xfrm>
          <a:prstGeom prst="rect">
            <a:avLst/>
          </a:prstGeom>
        </p:spPr>
        <p:txBody>
          <a:bodyPr wrap="square" lIns="91407" tIns="45705" rIns="91407" bIns="45705">
            <a:spAutoFit/>
          </a:bodyPr>
          <a:lstStyle/>
          <a:p>
            <a:pPr marL="84108" lvl="3" indent="-84108">
              <a:tabLst>
                <a:tab pos="990243" algn="l"/>
                <a:tab pos="1253675" algn="l"/>
                <a:tab pos="1526626" algn="l"/>
                <a:tab pos="1790055" algn="l"/>
                <a:tab pos="2063007" algn="l"/>
                <a:tab pos="2328023" algn="l"/>
                <a:tab pos="2507347" algn="l"/>
                <a:tab pos="2780298" algn="l"/>
                <a:tab pos="3053249" algn="l"/>
                <a:tab pos="3316681" algn="l"/>
                <a:tab pos="4306924" algn="l"/>
              </a:tabLst>
            </a:pPr>
            <a:r>
              <a:rPr lang="en-NZ" sz="1200" b="1" dirty="0">
                <a:solidFill>
                  <a:prstClr val="white">
                    <a:lumMod val="65000"/>
                  </a:prstClr>
                </a:solidFill>
                <a:latin typeface="Calibri"/>
              </a:rPr>
              <a:t>Foundations</a:t>
            </a:r>
          </a:p>
          <a:p>
            <a:pPr marL="718879" lvl="3" indent="-342777"/>
            <a:endParaRPr lang="en-NZ" sz="1200" dirty="0">
              <a:solidFill>
                <a:srgbClr val="EEECE1">
                  <a:lumMod val="50000"/>
                </a:srgbClr>
              </a:solidFill>
              <a:latin typeface="Calibri"/>
            </a:endParaRPr>
          </a:p>
        </p:txBody>
      </p:sp>
      <p:sp>
        <p:nvSpPr>
          <p:cNvPr id="18" name="Rectangle 17"/>
          <p:cNvSpPr/>
          <p:nvPr/>
        </p:nvSpPr>
        <p:spPr>
          <a:xfrm>
            <a:off x="8917999" y="4388426"/>
            <a:ext cx="1140359" cy="652926"/>
          </a:xfrm>
          <a:prstGeom prst="rect">
            <a:avLst/>
          </a:prstGeom>
        </p:spPr>
        <p:txBody>
          <a:bodyPr wrap="square" lIns="91407" tIns="45705" rIns="91407" bIns="45705">
            <a:spAutoFit/>
          </a:bodyPr>
          <a:lstStyle/>
          <a:p>
            <a:pPr marL="84108" lvl="3" indent="-84108">
              <a:tabLst>
                <a:tab pos="990243" algn="l"/>
                <a:tab pos="1253675" algn="l"/>
                <a:tab pos="1526626" algn="l"/>
                <a:tab pos="1790055" algn="l"/>
                <a:tab pos="2063007" algn="l"/>
                <a:tab pos="2328023" algn="l"/>
                <a:tab pos="2507347" algn="l"/>
                <a:tab pos="2780298" algn="l"/>
                <a:tab pos="3053249" algn="l"/>
                <a:tab pos="3316681" algn="l"/>
                <a:tab pos="4306924" algn="l"/>
              </a:tabLst>
            </a:pPr>
            <a:r>
              <a:rPr lang="en-NZ" sz="1200" b="1" dirty="0">
                <a:solidFill>
                  <a:srgbClr val="4F81BD">
                    <a:lumMod val="75000"/>
                  </a:srgbClr>
                </a:solidFill>
                <a:latin typeface="Calibri"/>
              </a:rPr>
              <a:t>Phase 1:</a:t>
            </a:r>
          </a:p>
          <a:p>
            <a:pPr marL="84108" lvl="3" indent="-84108">
              <a:tabLst>
                <a:tab pos="990243" algn="l"/>
                <a:tab pos="1253675" algn="l"/>
                <a:tab pos="1526626" algn="l"/>
                <a:tab pos="1790055" algn="l"/>
                <a:tab pos="2063007" algn="l"/>
                <a:tab pos="2328023" algn="l"/>
                <a:tab pos="2507347" algn="l"/>
                <a:tab pos="2780298" algn="l"/>
                <a:tab pos="3053249" algn="l"/>
                <a:tab pos="3316681" algn="l"/>
                <a:tab pos="4306924" algn="l"/>
              </a:tabLst>
            </a:pPr>
            <a:r>
              <a:rPr lang="en-NZ" sz="1200" b="1" dirty="0">
                <a:solidFill>
                  <a:srgbClr val="4F81BD">
                    <a:lumMod val="75000"/>
                  </a:srgbClr>
                </a:solidFill>
                <a:latin typeface="Calibri"/>
              </a:rPr>
              <a:t>Engagement</a:t>
            </a:r>
          </a:p>
          <a:p>
            <a:pPr marL="718879" lvl="3" indent="-342777"/>
            <a:endParaRPr lang="en-NZ" sz="1200" dirty="0">
              <a:solidFill>
                <a:srgbClr val="EEECE1">
                  <a:lumMod val="50000"/>
                </a:srgbClr>
              </a:solidFill>
              <a:latin typeface="Calibri"/>
            </a:endParaRPr>
          </a:p>
        </p:txBody>
      </p:sp>
      <p:sp>
        <p:nvSpPr>
          <p:cNvPr id="19" name="Rectangle 18"/>
          <p:cNvSpPr/>
          <p:nvPr/>
        </p:nvSpPr>
        <p:spPr>
          <a:xfrm>
            <a:off x="8896848" y="3431144"/>
            <a:ext cx="2094724" cy="1213519"/>
          </a:xfrm>
          <a:prstGeom prst="rect">
            <a:avLst/>
          </a:prstGeom>
        </p:spPr>
        <p:txBody>
          <a:bodyPr wrap="square" lIns="91407" tIns="45705" rIns="91407" bIns="45705">
            <a:spAutoFit/>
          </a:bodyPr>
          <a:lstStyle/>
          <a:p>
            <a:pPr marL="84108" lvl="3" indent="-84108">
              <a:tabLst>
                <a:tab pos="990243" algn="l"/>
                <a:tab pos="1253675" algn="l"/>
                <a:tab pos="1526626" algn="l"/>
                <a:tab pos="1790055" algn="l"/>
                <a:tab pos="2063007" algn="l"/>
                <a:tab pos="2328023" algn="l"/>
                <a:tab pos="2507347" algn="l"/>
                <a:tab pos="2780298" algn="l"/>
                <a:tab pos="3053249" algn="l"/>
                <a:tab pos="3316681" algn="l"/>
                <a:tab pos="4306924" algn="l"/>
              </a:tabLst>
            </a:pPr>
            <a:r>
              <a:rPr lang="en-NZ" sz="1200" b="1" dirty="0">
                <a:solidFill>
                  <a:srgbClr val="A47D00"/>
                </a:solidFill>
                <a:latin typeface="Calibri"/>
              </a:rPr>
              <a:t>Phase 2:</a:t>
            </a:r>
          </a:p>
          <a:p>
            <a:pPr marL="84108" lvl="3" indent="-84108">
              <a:tabLst>
                <a:tab pos="990243" algn="l"/>
                <a:tab pos="1253675" algn="l"/>
                <a:tab pos="1526626" algn="l"/>
                <a:tab pos="1790055" algn="l"/>
                <a:tab pos="2063007" algn="l"/>
                <a:tab pos="2328023" algn="l"/>
                <a:tab pos="2507347" algn="l"/>
                <a:tab pos="2780298" algn="l"/>
                <a:tab pos="3053249" algn="l"/>
                <a:tab pos="3316681" algn="l"/>
                <a:tab pos="4306924" algn="l"/>
              </a:tabLst>
            </a:pPr>
            <a:r>
              <a:rPr lang="en-NZ" sz="1200" b="1" dirty="0">
                <a:solidFill>
                  <a:srgbClr val="A47D00"/>
                </a:solidFill>
                <a:latin typeface="Calibri"/>
              </a:rPr>
              <a:t>Consult</a:t>
            </a:r>
          </a:p>
          <a:p>
            <a:pPr marL="84108" lvl="3" indent="-84108">
              <a:tabLst>
                <a:tab pos="990243" algn="l"/>
                <a:tab pos="1253675" algn="l"/>
                <a:tab pos="1526626" algn="l"/>
                <a:tab pos="1790055" algn="l"/>
                <a:tab pos="2063007" algn="l"/>
                <a:tab pos="2328023" algn="l"/>
                <a:tab pos="2507347" algn="l"/>
                <a:tab pos="2780298" algn="l"/>
                <a:tab pos="3053249" algn="l"/>
                <a:tab pos="3316681" algn="l"/>
                <a:tab pos="4306924" algn="l"/>
              </a:tabLst>
            </a:pPr>
            <a:r>
              <a:rPr lang="en-NZ" sz="1200" b="1" dirty="0">
                <a:solidFill>
                  <a:srgbClr val="A47D00"/>
                </a:solidFill>
                <a:latin typeface="Calibri"/>
              </a:rPr>
              <a:t>Report writing </a:t>
            </a:r>
          </a:p>
          <a:p>
            <a:pPr marL="84108" lvl="3" indent="-84108">
              <a:tabLst>
                <a:tab pos="990243" algn="l"/>
                <a:tab pos="1253675" algn="l"/>
                <a:tab pos="1526626" algn="l"/>
                <a:tab pos="1790055" algn="l"/>
                <a:tab pos="2063007" algn="l"/>
                <a:tab pos="2328023" algn="l"/>
                <a:tab pos="2507347" algn="l"/>
                <a:tab pos="2780298" algn="l"/>
                <a:tab pos="3053249" algn="l"/>
                <a:tab pos="3316681" algn="l"/>
                <a:tab pos="4306924" algn="l"/>
              </a:tabLst>
            </a:pPr>
            <a:r>
              <a:rPr lang="en-NZ" sz="1200" b="1" dirty="0">
                <a:solidFill>
                  <a:srgbClr val="A47D00"/>
                </a:solidFill>
                <a:latin typeface="Calibri"/>
              </a:rPr>
              <a:t>Analysis</a:t>
            </a:r>
          </a:p>
          <a:p>
            <a:pPr marL="84108" lvl="3" indent="-84108" algn="r">
              <a:tabLst>
                <a:tab pos="990243" algn="l"/>
                <a:tab pos="1253675" algn="l"/>
                <a:tab pos="1526626" algn="l"/>
                <a:tab pos="1790055" algn="l"/>
                <a:tab pos="2063007" algn="l"/>
                <a:tab pos="2328023" algn="l"/>
                <a:tab pos="2507347" algn="l"/>
                <a:tab pos="2780298" algn="l"/>
                <a:tab pos="3053249" algn="l"/>
                <a:tab pos="3316681" algn="l"/>
                <a:tab pos="4306924" algn="l"/>
              </a:tabLst>
            </a:pPr>
            <a:endParaRPr lang="en-NZ" sz="1200" b="1" dirty="0">
              <a:solidFill>
                <a:srgbClr val="A47D00"/>
              </a:solidFill>
              <a:latin typeface="Calibri"/>
            </a:endParaRPr>
          </a:p>
          <a:p>
            <a:pPr marL="718879" lvl="3" indent="-342777"/>
            <a:endParaRPr lang="en-NZ" sz="1200" dirty="0">
              <a:solidFill>
                <a:srgbClr val="A47D00"/>
              </a:solidFill>
              <a:latin typeface="Calibri"/>
            </a:endParaRPr>
          </a:p>
        </p:txBody>
      </p:sp>
      <p:sp>
        <p:nvSpPr>
          <p:cNvPr id="21" name="Text Box 2"/>
          <p:cNvSpPr txBox="1">
            <a:spLocks noChangeArrowheads="1"/>
          </p:cNvSpPr>
          <p:nvPr/>
        </p:nvSpPr>
        <p:spPr bwMode="auto">
          <a:xfrm>
            <a:off x="6929983" y="3238346"/>
            <a:ext cx="1110234" cy="457200"/>
          </a:xfrm>
          <a:prstGeom prst="wedgeRectCallout">
            <a:avLst>
              <a:gd name="adj1" fmla="val -82436"/>
              <a:gd name="adj2" fmla="val -30961"/>
            </a:avLst>
          </a:prstGeom>
          <a:solidFill>
            <a:srgbClr val="002060"/>
          </a:solidFill>
          <a:ln w="9525">
            <a:noFill/>
            <a:miter lim="800000"/>
            <a:headEnd/>
            <a:tailEnd/>
          </a:ln>
        </p:spPr>
        <p:txBody>
          <a:bodyPr rot="0" vert="horz" wrap="square" lIns="91407" tIns="45705" rIns="91407" bIns="45705" anchor="t" anchorCtr="0">
            <a:noAutofit/>
          </a:bodyPr>
          <a:lstStyle/>
          <a:p>
            <a:pPr>
              <a:spcBef>
                <a:spcPts val="600"/>
              </a:spcBef>
            </a:pPr>
            <a:r>
              <a:rPr lang="en-NZ" sz="1000" b="1" dirty="0">
                <a:solidFill>
                  <a:srgbClr val="FFFFFF"/>
                </a:solidFill>
                <a:latin typeface="Arial Mäori"/>
                <a:ea typeface="Calibri"/>
                <a:cs typeface="Times New Roman"/>
              </a:rPr>
              <a:t>1 April </a:t>
            </a:r>
            <a:br>
              <a:rPr lang="en-NZ" sz="1000" b="1" dirty="0">
                <a:solidFill>
                  <a:srgbClr val="FFFFFF"/>
                </a:solidFill>
                <a:latin typeface="Arial Mäori"/>
                <a:ea typeface="Calibri"/>
                <a:cs typeface="Times New Roman"/>
              </a:rPr>
            </a:br>
            <a:r>
              <a:rPr lang="en-NZ" sz="800" b="1" dirty="0">
                <a:solidFill>
                  <a:srgbClr val="FFFFFF"/>
                </a:solidFill>
                <a:latin typeface="Arial Mäori"/>
                <a:ea typeface="Calibri"/>
                <a:cs typeface="Times New Roman"/>
              </a:rPr>
              <a:t>Comm. Response</a:t>
            </a:r>
            <a:r>
              <a:rPr lang="en-NZ" sz="800" dirty="0">
                <a:solidFill>
                  <a:srgbClr val="FFFFFF"/>
                </a:solidFill>
                <a:latin typeface="Arial Mäori"/>
                <a:ea typeface="Calibri"/>
                <a:cs typeface="Times New Roman"/>
              </a:rPr>
              <a:t>. Report to Minister</a:t>
            </a:r>
            <a:endParaRPr lang="en-NZ" sz="800" dirty="0">
              <a:solidFill>
                <a:prstClr val="black"/>
              </a:solidFill>
              <a:latin typeface="Arial Mäori"/>
              <a:ea typeface="Calibri"/>
              <a:cs typeface="Times New Roman"/>
            </a:endParaRPr>
          </a:p>
        </p:txBody>
      </p:sp>
      <p:sp>
        <p:nvSpPr>
          <p:cNvPr id="22" name="Text Box 2"/>
          <p:cNvSpPr txBox="1">
            <a:spLocks noChangeArrowheads="1"/>
          </p:cNvSpPr>
          <p:nvPr/>
        </p:nvSpPr>
        <p:spPr bwMode="auto">
          <a:xfrm>
            <a:off x="5942213" y="4307569"/>
            <a:ext cx="1676615" cy="247650"/>
          </a:xfrm>
          <a:prstGeom prst="wedgeRectCallout">
            <a:avLst>
              <a:gd name="adj1" fmla="val -103250"/>
              <a:gd name="adj2" fmla="val -31319"/>
            </a:avLst>
          </a:prstGeom>
          <a:solidFill>
            <a:srgbClr val="8C13AD"/>
          </a:solidFill>
          <a:ln w="9525">
            <a:noFill/>
            <a:miter lim="800000"/>
            <a:headEnd/>
            <a:tailEnd/>
          </a:ln>
        </p:spPr>
        <p:txBody>
          <a:bodyPr rot="0" vert="horz" wrap="square" lIns="91407" tIns="45705" rIns="91407" bIns="45705" anchor="t" anchorCtr="0">
            <a:noAutofit/>
          </a:bodyPr>
          <a:lstStyle/>
          <a:p>
            <a:pPr>
              <a:spcBef>
                <a:spcPts val="600"/>
              </a:spcBef>
            </a:pPr>
            <a:r>
              <a:rPr lang="en-NZ" sz="1000" b="1" dirty="0">
                <a:solidFill>
                  <a:srgbClr val="FFFFFF"/>
                </a:solidFill>
                <a:latin typeface="Arial Mäori"/>
                <a:ea typeface="Calibri"/>
                <a:cs typeface="Times New Roman"/>
              </a:rPr>
              <a:t>7 Oct Consult deadline</a:t>
            </a:r>
            <a:endParaRPr lang="en-NZ" sz="1100" b="1" dirty="0">
              <a:solidFill>
                <a:prstClr val="black"/>
              </a:solidFill>
              <a:latin typeface="Arial Mäori"/>
              <a:ea typeface="Calibri"/>
              <a:cs typeface="Times New Roman"/>
            </a:endParaRPr>
          </a:p>
        </p:txBody>
      </p:sp>
      <p:sp>
        <p:nvSpPr>
          <p:cNvPr id="20" name="Text Box 2"/>
          <p:cNvSpPr txBox="1">
            <a:spLocks noChangeArrowheads="1"/>
          </p:cNvSpPr>
          <p:nvPr/>
        </p:nvSpPr>
        <p:spPr bwMode="auto">
          <a:xfrm>
            <a:off x="6600060" y="3802704"/>
            <a:ext cx="1440161" cy="418384"/>
          </a:xfrm>
          <a:prstGeom prst="wedgeRectCallout">
            <a:avLst>
              <a:gd name="adj1" fmla="val -128683"/>
              <a:gd name="adj2" fmla="val -20435"/>
            </a:avLst>
          </a:prstGeom>
          <a:solidFill>
            <a:srgbClr val="0070C0"/>
          </a:solidFill>
          <a:ln w="9525">
            <a:noFill/>
            <a:miter lim="800000"/>
            <a:headEnd/>
            <a:tailEnd/>
          </a:ln>
        </p:spPr>
        <p:txBody>
          <a:bodyPr rot="0" vert="horz" wrap="square" lIns="91407" tIns="45705" rIns="91407" bIns="45705" anchor="t" anchorCtr="0">
            <a:noAutofit/>
          </a:bodyPr>
          <a:lstStyle/>
          <a:p>
            <a:pPr>
              <a:spcBef>
                <a:spcPts val="600"/>
              </a:spcBef>
            </a:pPr>
            <a:r>
              <a:rPr lang="en-NZ" sz="1000" b="1" dirty="0">
                <a:solidFill>
                  <a:srgbClr val="FFFFFF"/>
                </a:solidFill>
                <a:latin typeface="Arial Mäori"/>
                <a:ea typeface="Calibri"/>
                <a:cs typeface="Times New Roman"/>
              </a:rPr>
              <a:t>20 Dec</a:t>
            </a:r>
            <a:br>
              <a:rPr lang="en-NZ" sz="1000" b="1" dirty="0">
                <a:solidFill>
                  <a:srgbClr val="FFFFFF"/>
                </a:solidFill>
                <a:latin typeface="Arial Mäori"/>
                <a:ea typeface="Calibri"/>
                <a:cs typeface="Times New Roman"/>
              </a:rPr>
            </a:br>
            <a:r>
              <a:rPr lang="en-NZ" sz="800" b="1" dirty="0">
                <a:solidFill>
                  <a:srgbClr val="FFFFFF"/>
                </a:solidFill>
                <a:latin typeface="Arial Mäori"/>
                <a:ea typeface="Calibri"/>
                <a:cs typeface="Times New Roman"/>
              </a:rPr>
              <a:t>Draft Report  to Minister </a:t>
            </a:r>
            <a:endParaRPr lang="en-NZ" sz="1100" dirty="0">
              <a:solidFill>
                <a:prstClr val="black"/>
              </a:solidFill>
              <a:latin typeface="Arial Mäori"/>
              <a:ea typeface="Calibri"/>
              <a:cs typeface="Times New Roman"/>
            </a:endParaRPr>
          </a:p>
        </p:txBody>
      </p:sp>
      <p:cxnSp>
        <p:nvCxnSpPr>
          <p:cNvPr id="27" name="Straight Connector 26"/>
          <p:cNvCxnSpPr/>
          <p:nvPr/>
        </p:nvCxnSpPr>
        <p:spPr bwMode="auto">
          <a:xfrm>
            <a:off x="8616282" y="4869160"/>
            <a:ext cx="136735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 name="Group 25"/>
          <p:cNvGrpSpPr/>
          <p:nvPr/>
        </p:nvGrpSpPr>
        <p:grpSpPr>
          <a:xfrm>
            <a:off x="8601482" y="3238347"/>
            <a:ext cx="1382159" cy="1021558"/>
            <a:chOff x="7513393" y="3320430"/>
            <a:chExt cx="946240" cy="1021558"/>
          </a:xfrm>
        </p:grpSpPr>
        <p:cxnSp>
          <p:nvCxnSpPr>
            <p:cNvPr id="25" name="Straight Connector 24"/>
            <p:cNvCxnSpPr/>
            <p:nvPr/>
          </p:nvCxnSpPr>
          <p:spPr bwMode="auto">
            <a:xfrm>
              <a:off x="7513393" y="3320430"/>
              <a:ext cx="93610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7523529" y="4341988"/>
              <a:ext cx="93610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9" name="Text Box 2"/>
          <p:cNvSpPr txBox="1">
            <a:spLocks noChangeArrowheads="1"/>
          </p:cNvSpPr>
          <p:nvPr/>
        </p:nvSpPr>
        <p:spPr bwMode="auto">
          <a:xfrm>
            <a:off x="4079777" y="5597696"/>
            <a:ext cx="576064" cy="495300"/>
          </a:xfrm>
          <a:prstGeom prst="wedgeRectCallout">
            <a:avLst>
              <a:gd name="adj1" fmla="val -98680"/>
              <a:gd name="adj2" fmla="val -31319"/>
            </a:avLst>
          </a:prstGeom>
          <a:solidFill>
            <a:schemeClr val="accent2">
              <a:lumMod val="75000"/>
            </a:schemeClr>
          </a:solidFill>
          <a:ln w="9525">
            <a:noFill/>
            <a:miter lim="800000"/>
            <a:headEnd/>
            <a:tailEnd/>
          </a:ln>
        </p:spPr>
        <p:txBody>
          <a:bodyPr rot="0" vert="horz" wrap="square" lIns="91407" tIns="45705" rIns="91407" bIns="45705" anchor="t" anchorCtr="0">
            <a:noAutofit/>
          </a:bodyPr>
          <a:lstStyle/>
          <a:p>
            <a:pPr>
              <a:spcBef>
                <a:spcPts val="600"/>
              </a:spcBef>
            </a:pPr>
            <a:r>
              <a:rPr lang="en-NZ" sz="700" b="1" dirty="0">
                <a:solidFill>
                  <a:srgbClr val="FFFFFF"/>
                </a:solidFill>
                <a:latin typeface="Arial Mäori"/>
                <a:ea typeface="Calibri"/>
                <a:cs typeface="Times New Roman"/>
              </a:rPr>
              <a:t>Te Hiku Accord signed</a:t>
            </a:r>
            <a:endParaRPr lang="en-NZ" sz="1100" dirty="0">
              <a:solidFill>
                <a:prstClr val="black"/>
              </a:solidFill>
              <a:latin typeface="Arial Mäori"/>
              <a:ea typeface="Calibri"/>
              <a:cs typeface="Times New Roman"/>
            </a:endParaRPr>
          </a:p>
        </p:txBody>
      </p:sp>
      <p:sp>
        <p:nvSpPr>
          <p:cNvPr id="30" name="Rectangle 29"/>
          <p:cNvSpPr/>
          <p:nvPr/>
        </p:nvSpPr>
        <p:spPr>
          <a:xfrm>
            <a:off x="8913004" y="2156264"/>
            <a:ext cx="2094724" cy="1565264"/>
          </a:xfrm>
          <a:prstGeom prst="rect">
            <a:avLst/>
          </a:prstGeom>
        </p:spPr>
        <p:txBody>
          <a:bodyPr wrap="square" lIns="91407" tIns="45705" rIns="91407" bIns="45705">
            <a:spAutoFit/>
          </a:bodyPr>
          <a:lstStyle/>
          <a:p>
            <a:pPr marL="0" lvl="3">
              <a:tabLst>
                <a:tab pos="990243" algn="l"/>
                <a:tab pos="1253675" algn="l"/>
                <a:tab pos="1526626" algn="l"/>
                <a:tab pos="1790055" algn="l"/>
                <a:tab pos="2063007" algn="l"/>
                <a:tab pos="2328023" algn="l"/>
                <a:tab pos="2507347" algn="l"/>
                <a:tab pos="2780298" algn="l"/>
                <a:tab pos="3053249" algn="l"/>
                <a:tab pos="3316681" algn="l"/>
                <a:tab pos="4306924" algn="l"/>
              </a:tabLst>
            </a:pPr>
            <a:r>
              <a:rPr lang="en-NZ" sz="1200" b="1" dirty="0">
                <a:solidFill>
                  <a:srgbClr val="4BACC6">
                    <a:lumMod val="50000"/>
                  </a:srgbClr>
                </a:solidFill>
                <a:latin typeface="Calibri"/>
              </a:rPr>
              <a:t/>
            </a:r>
            <a:br>
              <a:rPr lang="en-NZ" sz="1200" b="1" dirty="0">
                <a:solidFill>
                  <a:srgbClr val="4BACC6">
                    <a:lumMod val="50000"/>
                  </a:srgbClr>
                </a:solidFill>
                <a:latin typeface="Calibri"/>
              </a:rPr>
            </a:br>
            <a:endParaRPr lang="en-NZ" sz="1200" b="1" dirty="0">
              <a:solidFill>
                <a:srgbClr val="4BACC6">
                  <a:lumMod val="50000"/>
                </a:srgbClr>
              </a:solidFill>
              <a:latin typeface="Calibri"/>
            </a:endParaRPr>
          </a:p>
          <a:p>
            <a:pPr marL="0" lvl="3">
              <a:tabLst>
                <a:tab pos="990243" algn="l"/>
                <a:tab pos="1253675" algn="l"/>
                <a:tab pos="1526626" algn="l"/>
                <a:tab pos="1790055" algn="l"/>
                <a:tab pos="2063007" algn="l"/>
                <a:tab pos="2328023" algn="l"/>
                <a:tab pos="2507347" algn="l"/>
                <a:tab pos="2780298" algn="l"/>
                <a:tab pos="3053249" algn="l"/>
                <a:tab pos="3316681" algn="l"/>
                <a:tab pos="4306924" algn="l"/>
              </a:tabLst>
            </a:pPr>
            <a:r>
              <a:rPr lang="en-NZ" sz="1400" b="1" dirty="0">
                <a:solidFill>
                  <a:prstClr val="black"/>
                </a:solidFill>
                <a:latin typeface="Calibri" pitchFamily="34" charset="0"/>
                <a:cs typeface="Calibri" pitchFamily="34" charset="0"/>
              </a:rPr>
              <a:t>Make It</a:t>
            </a:r>
            <a:br>
              <a:rPr lang="en-NZ" sz="1400" b="1" dirty="0">
                <a:solidFill>
                  <a:prstClr val="black"/>
                </a:solidFill>
                <a:latin typeface="Calibri" pitchFamily="34" charset="0"/>
                <a:cs typeface="Calibri" pitchFamily="34" charset="0"/>
              </a:rPr>
            </a:br>
            <a:r>
              <a:rPr lang="en-NZ" sz="1400" b="1" dirty="0">
                <a:solidFill>
                  <a:prstClr val="black"/>
                </a:solidFill>
                <a:latin typeface="Calibri" pitchFamily="34" charset="0"/>
                <a:cs typeface="Calibri" pitchFamily="34" charset="0"/>
              </a:rPr>
              <a:t>Happen</a:t>
            </a:r>
          </a:p>
          <a:p>
            <a:pPr marL="0" lvl="3">
              <a:tabLst>
                <a:tab pos="990243" algn="l"/>
                <a:tab pos="1253675" algn="l"/>
                <a:tab pos="1526626" algn="l"/>
                <a:tab pos="1790055" algn="l"/>
                <a:tab pos="2063007" algn="l"/>
                <a:tab pos="2328023" algn="l"/>
                <a:tab pos="2507347" algn="l"/>
                <a:tab pos="2780298" algn="l"/>
                <a:tab pos="3053249" algn="l"/>
                <a:tab pos="3316681" algn="l"/>
                <a:tab pos="4306924" algn="l"/>
              </a:tabLst>
            </a:pPr>
            <a:r>
              <a:rPr lang="en-NZ" sz="1400" b="1" dirty="0">
                <a:solidFill>
                  <a:prstClr val="black"/>
                </a:solidFill>
                <a:latin typeface="Calibri" pitchFamily="34" charset="0"/>
                <a:cs typeface="Calibri" pitchFamily="34" charset="0"/>
              </a:rPr>
              <a:t>Implementation</a:t>
            </a:r>
          </a:p>
          <a:p>
            <a:pPr marL="84108" lvl="3" indent="-84108" algn="r">
              <a:tabLst>
                <a:tab pos="990243" algn="l"/>
                <a:tab pos="1253675" algn="l"/>
                <a:tab pos="1526626" algn="l"/>
                <a:tab pos="1790055" algn="l"/>
                <a:tab pos="2063007" algn="l"/>
                <a:tab pos="2328023" algn="l"/>
                <a:tab pos="2507347" algn="l"/>
                <a:tab pos="2780298" algn="l"/>
                <a:tab pos="3053249" algn="l"/>
                <a:tab pos="3316681" algn="l"/>
                <a:tab pos="4306924" algn="l"/>
              </a:tabLst>
            </a:pPr>
            <a:endParaRPr lang="en-NZ" sz="1400" b="1" dirty="0">
              <a:solidFill>
                <a:srgbClr val="A47D00"/>
              </a:solidFill>
              <a:latin typeface="Calibri" pitchFamily="34" charset="0"/>
              <a:cs typeface="Calibri" pitchFamily="34" charset="0"/>
            </a:endParaRPr>
          </a:p>
          <a:p>
            <a:pPr marL="718879" lvl="3" indent="-342777"/>
            <a:endParaRPr lang="en-NZ" sz="1400" dirty="0">
              <a:solidFill>
                <a:srgbClr val="A47D00"/>
              </a:solidFill>
              <a:latin typeface="Calibri" pitchFamily="34" charset="0"/>
              <a:cs typeface="Calibri" pitchFamily="34" charset="0"/>
            </a:endParaRPr>
          </a:p>
        </p:txBody>
      </p:sp>
      <p:sp>
        <p:nvSpPr>
          <p:cNvPr id="2048" name="Rectangle 2047"/>
          <p:cNvSpPr/>
          <p:nvPr/>
        </p:nvSpPr>
        <p:spPr>
          <a:xfrm>
            <a:off x="4907868" y="5380787"/>
            <a:ext cx="1331134" cy="312174"/>
          </a:xfrm>
          <a:prstGeom prst="rect">
            <a:avLst/>
          </a:prstGeom>
        </p:spPr>
        <p:txBody>
          <a:bodyPr wrap="none" lIns="91407" tIns="45705" rIns="91407" bIns="45705">
            <a:spAutoFit/>
          </a:bodyPr>
          <a:lstStyle/>
          <a:p>
            <a:r>
              <a:rPr lang="en-NZ" sz="1400" dirty="0">
                <a:solidFill>
                  <a:prstClr val="black"/>
                </a:solidFill>
                <a:latin typeface="Calibri" pitchFamily="34" charset="0"/>
                <a:cs typeface="Calibri" pitchFamily="34" charset="0"/>
              </a:rPr>
              <a:t>Assemble team</a:t>
            </a:r>
          </a:p>
        </p:txBody>
      </p:sp>
      <p:sp>
        <p:nvSpPr>
          <p:cNvPr id="34" name="Rectangle 33"/>
          <p:cNvSpPr/>
          <p:nvPr/>
        </p:nvSpPr>
        <p:spPr>
          <a:xfrm>
            <a:off x="5187357" y="5127097"/>
            <a:ext cx="2266418" cy="312174"/>
          </a:xfrm>
          <a:prstGeom prst="rect">
            <a:avLst/>
          </a:prstGeom>
        </p:spPr>
        <p:txBody>
          <a:bodyPr wrap="none" lIns="91407" tIns="45705" rIns="91407" bIns="45705">
            <a:spAutoFit/>
          </a:bodyPr>
          <a:lstStyle/>
          <a:p>
            <a:r>
              <a:rPr lang="en-NZ" sz="1400" dirty="0">
                <a:solidFill>
                  <a:prstClr val="black"/>
                </a:solidFill>
                <a:latin typeface="Calibri" pitchFamily="34" charset="0"/>
                <a:cs typeface="Calibri" pitchFamily="34" charset="0"/>
              </a:rPr>
              <a:t>Develop Terms of Reference</a:t>
            </a:r>
          </a:p>
        </p:txBody>
      </p:sp>
      <p:sp>
        <p:nvSpPr>
          <p:cNvPr id="35" name="Text Box 2"/>
          <p:cNvSpPr txBox="1">
            <a:spLocks noChangeArrowheads="1"/>
          </p:cNvSpPr>
          <p:nvPr/>
        </p:nvSpPr>
        <p:spPr bwMode="auto">
          <a:xfrm>
            <a:off x="5591188" y="4802913"/>
            <a:ext cx="1064517" cy="247650"/>
          </a:xfrm>
          <a:prstGeom prst="wedgeRectCallout">
            <a:avLst>
              <a:gd name="adj1" fmla="val -103250"/>
              <a:gd name="adj2" fmla="val -31319"/>
            </a:avLst>
          </a:prstGeom>
          <a:solidFill>
            <a:srgbClr val="007073"/>
          </a:solidFill>
          <a:ln w="9525">
            <a:noFill/>
            <a:miter lim="800000"/>
            <a:headEnd/>
            <a:tailEnd/>
          </a:ln>
        </p:spPr>
        <p:txBody>
          <a:bodyPr rot="0" vert="horz" wrap="square" lIns="91407" tIns="45705" rIns="91407" bIns="45705" anchor="t" anchorCtr="0">
            <a:noAutofit/>
          </a:bodyPr>
          <a:lstStyle/>
          <a:p>
            <a:pPr>
              <a:spcBef>
                <a:spcPts val="600"/>
              </a:spcBef>
            </a:pPr>
            <a:r>
              <a:rPr lang="en-NZ" sz="1000" dirty="0">
                <a:solidFill>
                  <a:srgbClr val="FFFFFF"/>
                </a:solidFill>
                <a:latin typeface="Arial Mäori"/>
                <a:ea typeface="Calibri"/>
                <a:cs typeface="Times New Roman"/>
              </a:rPr>
              <a:t>17 Jul Launch</a:t>
            </a:r>
            <a:endParaRPr lang="en-NZ" sz="1100" dirty="0">
              <a:solidFill>
                <a:prstClr val="black"/>
              </a:solidFill>
              <a:latin typeface="Arial Mäori"/>
              <a:ea typeface="Calibri"/>
              <a:cs typeface="Times New Roman"/>
            </a:endParaRPr>
          </a:p>
        </p:txBody>
      </p:sp>
      <p:sp>
        <p:nvSpPr>
          <p:cNvPr id="4" name="Rectangle 3"/>
          <p:cNvSpPr/>
          <p:nvPr/>
        </p:nvSpPr>
        <p:spPr>
          <a:xfrm>
            <a:off x="2207570" y="4329517"/>
            <a:ext cx="1472702" cy="458734"/>
          </a:xfrm>
          <a:prstGeom prst="rect">
            <a:avLst/>
          </a:prstGeom>
        </p:spPr>
        <p:txBody>
          <a:bodyPr wrap="none" lIns="91407" tIns="45705" rIns="91407" bIns="45705">
            <a:spAutoFit/>
          </a:bodyPr>
          <a:lstStyle/>
          <a:p>
            <a:pPr>
              <a:lnSpc>
                <a:spcPts val="1440"/>
              </a:lnSpc>
            </a:pPr>
            <a:r>
              <a:rPr lang="en-NZ" sz="1200" b="1" dirty="0">
                <a:solidFill>
                  <a:prstClr val="white"/>
                </a:solidFill>
                <a:latin typeface="Calibri"/>
              </a:rPr>
              <a:t>Comm Engagement </a:t>
            </a:r>
            <a:br>
              <a:rPr lang="en-NZ" sz="1200" b="1" dirty="0">
                <a:solidFill>
                  <a:prstClr val="white"/>
                </a:solidFill>
                <a:latin typeface="Calibri"/>
              </a:rPr>
            </a:br>
            <a:r>
              <a:rPr lang="en-NZ" sz="1200" b="1" dirty="0">
                <a:solidFill>
                  <a:prstClr val="white"/>
                </a:solidFill>
                <a:latin typeface="Calibri"/>
              </a:rPr>
              <a:t>August - 7 October</a:t>
            </a:r>
            <a:endParaRPr lang="en-NZ" sz="2000" dirty="0">
              <a:solidFill>
                <a:prstClr val="white"/>
              </a:solidFill>
              <a:latin typeface="Calibri"/>
            </a:endParaRPr>
          </a:p>
        </p:txBody>
      </p:sp>
      <p:sp>
        <p:nvSpPr>
          <p:cNvPr id="9" name="Rectangle 8"/>
          <p:cNvSpPr/>
          <p:nvPr/>
        </p:nvSpPr>
        <p:spPr>
          <a:xfrm>
            <a:off x="1524004" y="3861048"/>
            <a:ext cx="4217821" cy="2308324"/>
          </a:xfrm>
          <a:prstGeom prst="rect">
            <a:avLst/>
          </a:prstGeom>
        </p:spPr>
        <p:txBody>
          <a:bodyPr wrap="none" lIns="91407" tIns="45705" rIns="91407" bIns="45705">
            <a:spAutoFit/>
          </a:bodyPr>
          <a:lstStyle/>
          <a:p>
            <a:pPr marL="718879" lvl="3" indent="-342777">
              <a:tabLst>
                <a:tab pos="990243" algn="l"/>
                <a:tab pos="1253675" algn="l"/>
                <a:tab pos="1526626" algn="l"/>
                <a:tab pos="1790055" algn="l"/>
                <a:tab pos="2063007" algn="l"/>
                <a:tab pos="2328023" algn="l"/>
                <a:tab pos="2507347" algn="l"/>
                <a:tab pos="2780298" algn="l"/>
                <a:tab pos="3053249" algn="l"/>
                <a:tab pos="3316681" algn="l"/>
                <a:tab pos="4306924" algn="l"/>
              </a:tabLst>
            </a:pPr>
            <a:r>
              <a:rPr lang="en-NZ" sz="1100" b="1" dirty="0">
                <a:solidFill>
                  <a:srgbClr val="EEECE1">
                    <a:lumMod val="50000"/>
                  </a:srgbClr>
                </a:solidFill>
                <a:latin typeface="Calibri"/>
              </a:rPr>
              <a:t>											</a:t>
            </a:r>
            <a:r>
              <a:rPr lang="en-NZ" sz="1100" b="1" dirty="0">
                <a:solidFill>
                  <a:srgbClr val="EEECE1">
                    <a:lumMod val="75000"/>
                  </a:srgbClr>
                </a:solidFill>
                <a:latin typeface="Calibri"/>
              </a:rPr>
              <a:t>December</a:t>
            </a:r>
          </a:p>
          <a:p>
            <a:pPr marL="718879" lvl="3" indent="-342777">
              <a:tabLst>
                <a:tab pos="990243" algn="l"/>
                <a:tab pos="1253675" algn="l"/>
                <a:tab pos="1526626" algn="l"/>
                <a:tab pos="1790055" algn="l"/>
                <a:tab pos="2063007" algn="l"/>
                <a:tab pos="2328023" algn="l"/>
                <a:tab pos="2507347" algn="l"/>
                <a:tab pos="2780298" algn="l"/>
                <a:tab pos="3053249" algn="l"/>
                <a:tab pos="3232574" algn="l"/>
                <a:tab pos="3675327" algn="l"/>
                <a:tab pos="4306924" algn="l"/>
              </a:tabLst>
            </a:pPr>
            <a:r>
              <a:rPr lang="en-NZ" sz="1100" b="1" dirty="0">
                <a:solidFill>
                  <a:srgbClr val="EEECE1">
                    <a:lumMod val="75000"/>
                  </a:srgbClr>
                </a:solidFill>
                <a:latin typeface="Calibri"/>
              </a:rPr>
              <a:t>										November</a:t>
            </a:r>
          </a:p>
          <a:p>
            <a:pPr marL="718879" lvl="3" indent="-342777">
              <a:tabLst>
                <a:tab pos="990243" algn="l"/>
                <a:tab pos="1253675" algn="l"/>
                <a:tab pos="1526626" algn="l"/>
                <a:tab pos="1790055" algn="l"/>
                <a:tab pos="2063007" algn="l"/>
                <a:tab pos="2328023" algn="l"/>
                <a:tab pos="2507347" algn="l"/>
                <a:tab pos="2780298" algn="l"/>
                <a:tab pos="3053249" algn="l"/>
                <a:tab pos="3232574" algn="l"/>
                <a:tab pos="3675327" algn="l"/>
                <a:tab pos="4306924" algn="l"/>
              </a:tabLst>
            </a:pPr>
            <a:r>
              <a:rPr lang="en-NZ" sz="1100" b="1" dirty="0">
                <a:solidFill>
                  <a:srgbClr val="EEECE1">
                    <a:lumMod val="75000"/>
                  </a:srgbClr>
                </a:solidFill>
                <a:latin typeface="Calibri"/>
              </a:rPr>
              <a:t>									October</a:t>
            </a:r>
          </a:p>
          <a:p>
            <a:pPr marL="718879" lvl="3" indent="-342777">
              <a:tabLst>
                <a:tab pos="990243" algn="l"/>
                <a:tab pos="1253675" algn="l"/>
                <a:tab pos="1526626" algn="l"/>
                <a:tab pos="1790055" algn="l"/>
                <a:tab pos="2063007" algn="l"/>
                <a:tab pos="2328023" algn="l"/>
                <a:tab pos="2507347" algn="l"/>
                <a:tab pos="2780298" algn="l"/>
                <a:tab pos="3053249" algn="l"/>
                <a:tab pos="3232574" algn="l"/>
                <a:tab pos="3675327" algn="l"/>
                <a:tab pos="4306924" algn="l"/>
              </a:tabLst>
            </a:pPr>
            <a:r>
              <a:rPr lang="en-NZ" sz="1100" b="1" dirty="0">
                <a:solidFill>
                  <a:srgbClr val="EEECE1">
                    <a:lumMod val="75000"/>
                  </a:srgbClr>
                </a:solidFill>
                <a:latin typeface="Calibri"/>
              </a:rPr>
              <a:t>								September</a:t>
            </a:r>
          </a:p>
          <a:p>
            <a:pPr marL="718879" lvl="3" indent="-342777">
              <a:tabLst>
                <a:tab pos="990243" algn="l"/>
                <a:tab pos="1253675" algn="l"/>
                <a:tab pos="1526626" algn="l"/>
                <a:tab pos="1790055" algn="l"/>
                <a:tab pos="2063007" algn="l"/>
                <a:tab pos="2242331" algn="l"/>
                <a:tab pos="2507347" algn="l"/>
                <a:tab pos="2780298" algn="l"/>
                <a:tab pos="3053249" algn="l"/>
                <a:tab pos="3232574" algn="l"/>
                <a:tab pos="3675327" algn="l"/>
                <a:tab pos="4306924" algn="l"/>
              </a:tabLst>
            </a:pPr>
            <a:r>
              <a:rPr lang="en-NZ" sz="1100" b="1" dirty="0">
                <a:solidFill>
                  <a:srgbClr val="EEECE1">
                    <a:lumMod val="75000"/>
                  </a:srgbClr>
                </a:solidFill>
                <a:latin typeface="Calibri"/>
              </a:rPr>
              <a:t>							August</a:t>
            </a:r>
          </a:p>
          <a:p>
            <a:pPr marL="718879" lvl="3" indent="-342777">
              <a:tabLst>
                <a:tab pos="990243" algn="l"/>
                <a:tab pos="1253675" algn="l"/>
                <a:tab pos="1526626" algn="l"/>
                <a:tab pos="1790055" algn="l"/>
                <a:tab pos="2063007" algn="l"/>
                <a:tab pos="2328023" algn="l"/>
                <a:tab pos="2507347" algn="l"/>
                <a:tab pos="2780298" algn="l"/>
                <a:tab pos="3053249" algn="l"/>
                <a:tab pos="3232574" algn="l"/>
                <a:tab pos="3675327" algn="l"/>
                <a:tab pos="4306924" algn="l"/>
              </a:tabLst>
            </a:pPr>
            <a:r>
              <a:rPr lang="en-NZ" sz="1100" b="1" dirty="0">
                <a:solidFill>
                  <a:srgbClr val="EEECE1">
                    <a:lumMod val="75000"/>
                  </a:srgbClr>
                </a:solidFill>
                <a:latin typeface="Calibri"/>
              </a:rPr>
              <a:t>						July</a:t>
            </a:r>
          </a:p>
          <a:p>
            <a:pPr marL="718879" lvl="3" indent="-342777">
              <a:tabLst>
                <a:tab pos="990243" algn="l"/>
                <a:tab pos="1253675" algn="l"/>
                <a:tab pos="1526626" algn="l"/>
                <a:tab pos="1790055" algn="l"/>
                <a:tab pos="2063007" algn="l"/>
                <a:tab pos="2328023" algn="l"/>
                <a:tab pos="2507347" algn="l"/>
                <a:tab pos="2780298" algn="l"/>
                <a:tab pos="3053249" algn="l"/>
                <a:tab pos="3232574" algn="l"/>
                <a:tab pos="3675327" algn="l"/>
                <a:tab pos="4306924" algn="l"/>
              </a:tabLst>
            </a:pPr>
            <a:r>
              <a:rPr lang="en-NZ" sz="1100" b="1" dirty="0">
                <a:solidFill>
                  <a:srgbClr val="EEECE1">
                    <a:lumMod val="75000"/>
                  </a:srgbClr>
                </a:solidFill>
                <a:latin typeface="Calibri"/>
              </a:rPr>
              <a:t>					June</a:t>
            </a:r>
          </a:p>
          <a:p>
            <a:pPr marL="718879" lvl="3" indent="-342777">
              <a:tabLst>
                <a:tab pos="990243" algn="l"/>
                <a:tab pos="1253675" algn="l"/>
                <a:tab pos="1526626" algn="l"/>
                <a:tab pos="1790055" algn="l"/>
                <a:tab pos="2063007" algn="l"/>
                <a:tab pos="2328023" algn="l"/>
                <a:tab pos="2507347" algn="l"/>
                <a:tab pos="2780298" algn="l"/>
                <a:tab pos="3053249" algn="l"/>
                <a:tab pos="3232574" algn="l"/>
                <a:tab pos="3675327" algn="l"/>
                <a:tab pos="4306924" algn="l"/>
              </a:tabLst>
            </a:pPr>
            <a:r>
              <a:rPr lang="en-NZ" sz="1100" b="1" dirty="0">
                <a:solidFill>
                  <a:srgbClr val="EEECE1">
                    <a:lumMod val="75000"/>
                  </a:srgbClr>
                </a:solidFill>
                <a:latin typeface="Calibri"/>
              </a:rPr>
              <a:t>				May</a:t>
            </a:r>
          </a:p>
          <a:p>
            <a:pPr marL="718879" lvl="3" indent="-342777">
              <a:tabLst>
                <a:tab pos="990243" algn="l"/>
                <a:tab pos="1253675" algn="l"/>
                <a:tab pos="1526626" algn="l"/>
                <a:tab pos="1790055" algn="l"/>
                <a:tab pos="2063007" algn="l"/>
                <a:tab pos="2328023" algn="l"/>
                <a:tab pos="2507347" algn="l"/>
                <a:tab pos="2780298" algn="l"/>
                <a:tab pos="3053249" algn="l"/>
                <a:tab pos="3232574" algn="l"/>
                <a:tab pos="3675327" algn="l"/>
                <a:tab pos="4306924" algn="l"/>
              </a:tabLst>
            </a:pPr>
            <a:r>
              <a:rPr lang="en-NZ" sz="1100" b="1" dirty="0">
                <a:solidFill>
                  <a:srgbClr val="EEECE1">
                    <a:lumMod val="75000"/>
                  </a:srgbClr>
                </a:solidFill>
                <a:latin typeface="Calibri"/>
              </a:rPr>
              <a:t>			April</a:t>
            </a:r>
          </a:p>
          <a:p>
            <a:pPr marL="718879" lvl="3" indent="-342777">
              <a:tabLst>
                <a:tab pos="990243" algn="l"/>
                <a:tab pos="1253675" algn="l"/>
                <a:tab pos="1526626" algn="l"/>
                <a:tab pos="1790055" algn="l"/>
                <a:tab pos="2063007" algn="l"/>
                <a:tab pos="2328023" algn="l"/>
                <a:tab pos="2507347" algn="l"/>
                <a:tab pos="2780298" algn="l"/>
                <a:tab pos="3053249" algn="l"/>
                <a:tab pos="3232574" algn="l"/>
                <a:tab pos="3675327" algn="l"/>
                <a:tab pos="4306924" algn="l"/>
              </a:tabLst>
            </a:pPr>
            <a:r>
              <a:rPr lang="en-NZ" sz="1100" b="1" dirty="0">
                <a:solidFill>
                  <a:srgbClr val="EEECE1">
                    <a:lumMod val="75000"/>
                  </a:srgbClr>
                </a:solidFill>
                <a:latin typeface="Calibri"/>
              </a:rPr>
              <a:t>		March</a:t>
            </a:r>
          </a:p>
          <a:p>
            <a:pPr marL="718879" lvl="3" indent="-342777">
              <a:tabLst>
                <a:tab pos="990243" algn="l"/>
                <a:tab pos="1253675" algn="l"/>
                <a:tab pos="1526626" algn="l"/>
                <a:tab pos="1790055" algn="l"/>
                <a:tab pos="2063007" algn="l"/>
                <a:tab pos="2328023" algn="l"/>
                <a:tab pos="2507347" algn="l"/>
                <a:tab pos="2780298" algn="l"/>
                <a:tab pos="3053249" algn="l"/>
                <a:tab pos="3232574" algn="l"/>
                <a:tab pos="3675327" algn="l"/>
                <a:tab pos="4306924" algn="l"/>
              </a:tabLst>
            </a:pPr>
            <a:r>
              <a:rPr lang="en-NZ" sz="1100" b="1" dirty="0">
                <a:solidFill>
                  <a:srgbClr val="EEECE1">
                    <a:lumMod val="75000"/>
                  </a:srgbClr>
                </a:solidFill>
                <a:latin typeface="Calibri"/>
              </a:rPr>
              <a:t>	February</a:t>
            </a:r>
          </a:p>
          <a:p>
            <a:pPr marL="718879" lvl="3" indent="-342777">
              <a:tabLst>
                <a:tab pos="990243" algn="l"/>
                <a:tab pos="1253675" algn="l"/>
                <a:tab pos="1526626" algn="l"/>
                <a:tab pos="1790055" algn="l"/>
                <a:tab pos="2063007" algn="l"/>
                <a:tab pos="2328023" algn="l"/>
                <a:tab pos="2507347" algn="l"/>
                <a:tab pos="2780298" algn="l"/>
                <a:tab pos="3053249" algn="l"/>
                <a:tab pos="3232574" algn="l"/>
                <a:tab pos="3675327" algn="l"/>
                <a:tab pos="4306924" algn="l"/>
              </a:tabLst>
            </a:pPr>
            <a:r>
              <a:rPr lang="en-NZ" sz="1100" b="1" dirty="0">
                <a:solidFill>
                  <a:srgbClr val="EEECE1">
                    <a:lumMod val="75000"/>
                  </a:srgbClr>
                </a:solidFill>
                <a:latin typeface="Calibri"/>
              </a:rPr>
              <a:t>January</a:t>
            </a:r>
          </a:p>
          <a:p>
            <a:pPr marL="718879" lvl="3" indent="-342777"/>
            <a:endParaRPr lang="en-NZ" sz="1200" dirty="0">
              <a:solidFill>
                <a:srgbClr val="EEECE1">
                  <a:lumMod val="50000"/>
                </a:srgbClr>
              </a:solidFill>
              <a:latin typeface="Calibri"/>
            </a:endParaRPr>
          </a:p>
        </p:txBody>
      </p:sp>
      <p:sp>
        <p:nvSpPr>
          <p:cNvPr id="31" name="Text Box 2"/>
          <p:cNvSpPr txBox="1">
            <a:spLocks noChangeArrowheads="1"/>
          </p:cNvSpPr>
          <p:nvPr/>
        </p:nvSpPr>
        <p:spPr bwMode="auto">
          <a:xfrm>
            <a:off x="7506050" y="2782148"/>
            <a:ext cx="1254246" cy="359822"/>
          </a:xfrm>
          <a:prstGeom prst="wedgeRectCallout">
            <a:avLst>
              <a:gd name="adj1" fmla="val -82436"/>
              <a:gd name="adj2" fmla="val -30961"/>
            </a:avLst>
          </a:prstGeom>
          <a:solidFill>
            <a:srgbClr val="00B050"/>
          </a:solidFill>
          <a:ln w="9525">
            <a:noFill/>
            <a:miter lim="800000"/>
            <a:headEnd/>
            <a:tailEnd/>
          </a:ln>
        </p:spPr>
        <p:txBody>
          <a:bodyPr rot="0" vert="horz" wrap="square" lIns="91407" tIns="45705" rIns="91407" bIns="45705" anchor="t" anchorCtr="0">
            <a:noAutofit/>
          </a:bodyPr>
          <a:lstStyle/>
          <a:p>
            <a:pPr>
              <a:spcBef>
                <a:spcPts val="600"/>
              </a:spcBef>
            </a:pPr>
            <a:r>
              <a:rPr lang="en-NZ" sz="1000" b="1" dirty="0">
                <a:solidFill>
                  <a:srgbClr val="FFFFFF"/>
                </a:solidFill>
                <a:latin typeface="Arial Mäori"/>
                <a:ea typeface="Calibri"/>
                <a:cs typeface="Times New Roman"/>
              </a:rPr>
              <a:t>27 </a:t>
            </a:r>
            <a:r>
              <a:rPr lang="en-NZ" sz="1000" b="1" dirty="0" smtClean="0">
                <a:solidFill>
                  <a:srgbClr val="FFFFFF"/>
                </a:solidFill>
                <a:latin typeface="Arial Mäori"/>
                <a:ea typeface="Calibri"/>
                <a:cs typeface="Times New Roman"/>
              </a:rPr>
              <a:t>June </a:t>
            </a:r>
            <a:r>
              <a:rPr lang="en-NZ" sz="1000" b="1" dirty="0">
                <a:solidFill>
                  <a:srgbClr val="FFFFFF"/>
                </a:solidFill>
                <a:latin typeface="Arial Mäori"/>
                <a:ea typeface="Calibri"/>
                <a:cs typeface="Times New Roman"/>
              </a:rPr>
              <a:t/>
            </a:r>
            <a:br>
              <a:rPr lang="en-NZ" sz="1000" b="1" dirty="0">
                <a:solidFill>
                  <a:srgbClr val="FFFFFF"/>
                </a:solidFill>
                <a:latin typeface="Arial Mäori"/>
                <a:ea typeface="Calibri"/>
                <a:cs typeface="Times New Roman"/>
              </a:rPr>
            </a:br>
            <a:r>
              <a:rPr lang="en-NZ" sz="800" b="1" dirty="0">
                <a:solidFill>
                  <a:srgbClr val="FFFFFF"/>
                </a:solidFill>
                <a:latin typeface="Arial Mäori"/>
                <a:ea typeface="Calibri"/>
                <a:cs typeface="Times New Roman"/>
              </a:rPr>
              <a:t>First </a:t>
            </a:r>
            <a:r>
              <a:rPr lang="en-NZ" sz="800" b="1" dirty="0" smtClean="0">
                <a:solidFill>
                  <a:srgbClr val="FFFFFF"/>
                </a:solidFill>
                <a:latin typeface="Arial Mäori"/>
                <a:ea typeface="Calibri"/>
                <a:cs typeface="Times New Roman"/>
              </a:rPr>
              <a:t>TF </a:t>
            </a:r>
            <a:r>
              <a:rPr lang="en-NZ" sz="800" b="1" dirty="0" smtClean="0">
                <a:solidFill>
                  <a:srgbClr val="FFFFFF"/>
                </a:solidFill>
                <a:latin typeface="Arial Mäori"/>
                <a:ea typeface="Calibri"/>
                <a:cs typeface="Times New Roman"/>
              </a:rPr>
              <a:t>Meeting</a:t>
            </a:r>
            <a:endParaRPr lang="en-NZ" sz="800" dirty="0">
              <a:solidFill>
                <a:prstClr val="black"/>
              </a:solidFill>
              <a:latin typeface="Arial Mäori"/>
              <a:ea typeface="Calibri"/>
              <a:cs typeface="Times New Roman"/>
            </a:endParaRPr>
          </a:p>
        </p:txBody>
      </p:sp>
      <p:grpSp>
        <p:nvGrpSpPr>
          <p:cNvPr id="12" name="Group 11"/>
          <p:cNvGrpSpPr/>
          <p:nvPr/>
        </p:nvGrpSpPr>
        <p:grpSpPr>
          <a:xfrm>
            <a:off x="4675697" y="2105560"/>
            <a:ext cx="1492310" cy="1538883"/>
            <a:chOff x="3151697" y="2105557"/>
            <a:chExt cx="1492310" cy="1538883"/>
          </a:xfrm>
        </p:grpSpPr>
        <p:sp>
          <p:nvSpPr>
            <p:cNvPr id="6" name="Oval Callout 5"/>
            <p:cNvSpPr/>
            <p:nvPr/>
          </p:nvSpPr>
          <p:spPr bwMode="auto">
            <a:xfrm>
              <a:off x="3151697" y="2349622"/>
              <a:ext cx="1492310" cy="893639"/>
            </a:xfrm>
            <a:prstGeom prst="wedgeEllipseCallout">
              <a:avLst>
                <a:gd name="adj1" fmla="val 90478"/>
                <a:gd name="adj2" fmla="val 2935"/>
              </a:avLst>
            </a:prstGeom>
            <a:solidFill>
              <a:srgbClr val="FFFF00"/>
            </a:solidFill>
            <a:ln w="9525"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NZ" dirty="0">
                <a:solidFill>
                  <a:prstClr val="black"/>
                </a:solidFill>
              </a:endParaRPr>
            </a:p>
          </p:txBody>
        </p:sp>
        <p:sp>
          <p:nvSpPr>
            <p:cNvPr id="32" name="Rectangle 31"/>
            <p:cNvSpPr/>
            <p:nvPr/>
          </p:nvSpPr>
          <p:spPr>
            <a:xfrm>
              <a:off x="3383868" y="2105557"/>
              <a:ext cx="1234309" cy="1538883"/>
            </a:xfrm>
            <a:prstGeom prst="rect">
              <a:avLst/>
            </a:prstGeom>
          </p:spPr>
          <p:txBody>
            <a:bodyPr wrap="square">
              <a:spAutoFit/>
            </a:bodyPr>
            <a:lstStyle/>
            <a:p>
              <a:pPr marL="0" lvl="3">
                <a:tabLst>
                  <a:tab pos="990243" algn="l"/>
                  <a:tab pos="1253675" algn="l"/>
                  <a:tab pos="1526626" algn="l"/>
                  <a:tab pos="1790055" algn="l"/>
                  <a:tab pos="2063007" algn="l"/>
                  <a:tab pos="2328023" algn="l"/>
                  <a:tab pos="2507347" algn="l"/>
                  <a:tab pos="2780298" algn="l"/>
                  <a:tab pos="3053249" algn="l"/>
                  <a:tab pos="3316681" algn="l"/>
                  <a:tab pos="4306924" algn="l"/>
                </a:tabLst>
              </a:pPr>
              <a:r>
                <a:rPr lang="en-NZ" sz="1200" b="1" dirty="0">
                  <a:solidFill>
                    <a:srgbClr val="4BACC6">
                      <a:lumMod val="50000"/>
                    </a:srgbClr>
                  </a:solidFill>
                  <a:latin typeface="Calibri"/>
                </a:rPr>
                <a:t/>
              </a:r>
              <a:br>
                <a:rPr lang="en-NZ" sz="1200" b="1" dirty="0">
                  <a:solidFill>
                    <a:srgbClr val="4BACC6">
                      <a:lumMod val="50000"/>
                    </a:srgbClr>
                  </a:solidFill>
                  <a:latin typeface="Calibri"/>
                </a:rPr>
              </a:br>
              <a:endParaRPr lang="en-NZ" sz="1200" b="1" dirty="0">
                <a:solidFill>
                  <a:srgbClr val="4BACC6">
                    <a:lumMod val="50000"/>
                  </a:srgbClr>
                </a:solidFill>
                <a:latin typeface="Calibri"/>
              </a:endParaRPr>
            </a:p>
            <a:p>
              <a:pPr marL="0" lvl="3">
                <a:tabLst>
                  <a:tab pos="990243" algn="l"/>
                  <a:tab pos="1253675" algn="l"/>
                  <a:tab pos="1526626" algn="l"/>
                  <a:tab pos="1790055" algn="l"/>
                  <a:tab pos="2063007" algn="l"/>
                  <a:tab pos="2328023" algn="l"/>
                  <a:tab pos="2507347" algn="l"/>
                  <a:tab pos="2780298" algn="l"/>
                  <a:tab pos="3053249" algn="l"/>
                  <a:tab pos="3316681" algn="l"/>
                  <a:tab pos="4306924" algn="l"/>
                </a:tabLst>
              </a:pPr>
              <a:r>
                <a:rPr lang="en-NZ" sz="1400" b="1" dirty="0">
                  <a:solidFill>
                    <a:prstClr val="black"/>
                  </a:solidFill>
                  <a:latin typeface="Calibri" pitchFamily="34" charset="0"/>
                  <a:cs typeface="Calibri" pitchFamily="34" charset="0"/>
                </a:rPr>
                <a:t>Taskforce: your task starts here!</a:t>
              </a:r>
            </a:p>
            <a:p>
              <a:pPr marL="84108" lvl="3" indent="-84108" algn="r">
                <a:tabLst>
                  <a:tab pos="990243" algn="l"/>
                  <a:tab pos="1253675" algn="l"/>
                  <a:tab pos="1526626" algn="l"/>
                  <a:tab pos="1790055" algn="l"/>
                  <a:tab pos="2063007" algn="l"/>
                  <a:tab pos="2328023" algn="l"/>
                  <a:tab pos="2507347" algn="l"/>
                  <a:tab pos="2780298" algn="l"/>
                  <a:tab pos="3053249" algn="l"/>
                  <a:tab pos="3316681" algn="l"/>
                  <a:tab pos="4306924" algn="l"/>
                </a:tabLst>
              </a:pPr>
              <a:endParaRPr lang="en-NZ" sz="1400" b="1" dirty="0">
                <a:solidFill>
                  <a:srgbClr val="A47D00"/>
                </a:solidFill>
                <a:latin typeface="Calibri" pitchFamily="34" charset="0"/>
                <a:cs typeface="Calibri" pitchFamily="34" charset="0"/>
              </a:endParaRPr>
            </a:p>
            <a:p>
              <a:pPr marL="718879" lvl="3" indent="-342777"/>
              <a:endParaRPr lang="en-NZ" sz="1400" dirty="0">
                <a:solidFill>
                  <a:srgbClr val="A47D00"/>
                </a:solidFill>
                <a:latin typeface="Calibri" pitchFamily="34" charset="0"/>
                <a:cs typeface="Calibri" pitchFamily="34" charset="0"/>
              </a:endParaRPr>
            </a:p>
          </p:txBody>
        </p:sp>
      </p:grpSp>
    </p:spTree>
    <p:extLst>
      <p:ext uri="{BB962C8B-B14F-4D97-AF65-F5344CB8AC3E}">
        <p14:creationId xmlns:p14="http://schemas.microsoft.com/office/powerpoint/2010/main" val="2291373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75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600" dirty="0" smtClean="0"/>
              <a:t>Highlights</a:t>
            </a:r>
            <a:endParaRPr lang="en-NZ" sz="3600" dirty="0"/>
          </a:p>
        </p:txBody>
      </p:sp>
      <p:sp>
        <p:nvSpPr>
          <p:cNvPr id="3" name="Content Placeholder 2"/>
          <p:cNvSpPr>
            <a:spLocks noGrp="1"/>
          </p:cNvSpPr>
          <p:nvPr>
            <p:ph idx="1"/>
          </p:nvPr>
        </p:nvSpPr>
        <p:spPr>
          <a:xfrm>
            <a:off x="1097280" y="1845734"/>
            <a:ext cx="5615247" cy="4023360"/>
          </a:xfrm>
        </p:spPr>
        <p:txBody>
          <a:bodyPr>
            <a:normAutofit fontScale="77500" lnSpcReduction="20000"/>
          </a:bodyPr>
          <a:lstStyle/>
          <a:p>
            <a:r>
              <a:rPr lang="en-NZ" sz="2800" dirty="0"/>
              <a:t>Magnet!!!</a:t>
            </a:r>
          </a:p>
          <a:p>
            <a:r>
              <a:rPr lang="en-NZ" sz="2800" dirty="0"/>
              <a:t>Continuing to build community leadership, ownership and supports</a:t>
            </a:r>
          </a:p>
          <a:p>
            <a:r>
              <a:rPr lang="en-NZ" sz="2800" dirty="0"/>
              <a:t>Training staff and sharing staff</a:t>
            </a:r>
          </a:p>
          <a:p>
            <a:r>
              <a:rPr lang="en-NZ" sz="2800" dirty="0"/>
              <a:t>Connecting to other strategies and influential groups </a:t>
            </a:r>
          </a:p>
          <a:p>
            <a:r>
              <a:rPr lang="en-NZ" sz="2800" dirty="0"/>
              <a:t>Understanding everyone's drivers </a:t>
            </a:r>
          </a:p>
          <a:p>
            <a:r>
              <a:rPr lang="en-NZ" sz="2800" dirty="0"/>
              <a:t>Developing a framework of relationships and connections  </a:t>
            </a:r>
          </a:p>
          <a:p>
            <a:r>
              <a:rPr lang="en-NZ" sz="2800" dirty="0"/>
              <a:t>Sharing a  common Language </a:t>
            </a:r>
          </a:p>
          <a:p>
            <a:r>
              <a:rPr lang="en-NZ" sz="2800" dirty="0"/>
              <a:t>Volunteers and community insight </a:t>
            </a:r>
          </a:p>
          <a:p>
            <a:endParaRPr lang="en-NZ" sz="2800" dirty="0"/>
          </a:p>
          <a:p>
            <a:endParaRPr lang="en-NZ" sz="2800" dirty="0"/>
          </a:p>
          <a:p>
            <a:endParaRPr lang="en-NZ" sz="2800" dirty="0"/>
          </a:p>
          <a:p>
            <a:endParaRPr lang="en-NZ" sz="2800" dirty="0"/>
          </a:p>
        </p:txBody>
      </p:sp>
      <p:sp>
        <p:nvSpPr>
          <p:cNvPr id="4" name="Slide Number Placeholder 3"/>
          <p:cNvSpPr>
            <a:spLocks noGrp="1"/>
          </p:cNvSpPr>
          <p:nvPr>
            <p:ph type="sldNum" sz="quarter" idx="12"/>
          </p:nvPr>
        </p:nvSpPr>
        <p:spPr/>
        <p:txBody>
          <a:bodyPr/>
          <a:lstStyle/>
          <a:p>
            <a:fld id="{896920B1-08CF-4686-BAB9-F906C562410E}" type="slidenum">
              <a:rPr lang="en-NZ" smtClean="0">
                <a:solidFill>
                  <a:prstClr val="black">
                    <a:tint val="75000"/>
                  </a:prstClr>
                </a:solidFill>
              </a:rPr>
              <a:pPr/>
              <a:t>18</a:t>
            </a:fld>
            <a:endParaRPr lang="en-NZ" dirty="0">
              <a:solidFill>
                <a:prstClr val="black">
                  <a:tint val="75000"/>
                </a:prstClr>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66698" y="2057566"/>
            <a:ext cx="3103219" cy="2648848"/>
          </a:xfrm>
          <a:prstGeom prst="rect">
            <a:avLst/>
          </a:prstGeom>
        </p:spPr>
      </p:pic>
      <p:pic>
        <p:nvPicPr>
          <p:cNvPr id="9" name="Picture 2" descr="Photo: Don't forget to grab your copy of The Northland Age tomorrow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76361">
            <a:off x="8674999" y="3400507"/>
            <a:ext cx="2154075" cy="2444320"/>
          </a:xfrm>
          <a:prstGeom prst="rect">
            <a:avLst/>
          </a:prstGeom>
          <a:noFill/>
          <a:effectLst>
            <a:outerShdw blurRad="165100" dist="50800" dir="2700000" sx="103000" sy="103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65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600" dirty="0"/>
              <a:t>What's Working post the report </a:t>
            </a:r>
          </a:p>
        </p:txBody>
      </p:sp>
      <p:sp>
        <p:nvSpPr>
          <p:cNvPr id="3" name="Content Placeholder 2"/>
          <p:cNvSpPr>
            <a:spLocks noGrp="1"/>
          </p:cNvSpPr>
          <p:nvPr>
            <p:ph sz="half" idx="1"/>
          </p:nvPr>
        </p:nvSpPr>
        <p:spPr>
          <a:xfrm>
            <a:off x="1097280" y="1845734"/>
            <a:ext cx="3774366" cy="4023359"/>
          </a:xfrm>
        </p:spPr>
        <p:txBody>
          <a:bodyPr/>
          <a:lstStyle/>
          <a:p>
            <a:r>
              <a:rPr lang="en-NZ" dirty="0"/>
              <a:t>Moving from Ends to Means </a:t>
            </a:r>
          </a:p>
          <a:p>
            <a:r>
              <a:rPr lang="en-NZ" dirty="0"/>
              <a:t>Co-investment for outcomes </a:t>
            </a:r>
          </a:p>
          <a:p>
            <a:r>
              <a:rPr lang="en-NZ" dirty="0"/>
              <a:t>Collective impact groups </a:t>
            </a:r>
          </a:p>
          <a:p>
            <a:r>
              <a:rPr lang="en-NZ" dirty="0"/>
              <a:t>Collective initiatives and projects</a:t>
            </a:r>
          </a:p>
          <a:p>
            <a:r>
              <a:rPr lang="en-NZ" dirty="0"/>
              <a:t>Communication for Social Change Plan </a:t>
            </a:r>
          </a:p>
          <a:p>
            <a:endParaRPr lang="en-NZ"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7090555" y="4061459"/>
            <a:ext cx="1672966" cy="1673197"/>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8843159" y="3996860"/>
            <a:ext cx="2206595" cy="1737796"/>
          </a:xfrm>
          <a:prstGeom prst="rect">
            <a:avLst/>
          </a:prstGeom>
        </p:spPr>
      </p:pic>
      <p:pic>
        <p:nvPicPr>
          <p:cNvPr id="7" name="Picture 6"/>
          <p:cNvPicPr/>
          <p:nvPr/>
        </p:nvPicPr>
        <p:blipFill>
          <a:blip r:embed="rId4" cstate="email">
            <a:extLst>
              <a:ext uri="{28A0092B-C50C-407E-A947-70E740481C1C}">
                <a14:useLocalDpi xmlns:a14="http://schemas.microsoft.com/office/drawing/2010/main"/>
              </a:ext>
            </a:extLst>
          </a:blip>
          <a:stretch>
            <a:fillRect/>
          </a:stretch>
        </p:blipFill>
        <p:spPr>
          <a:xfrm>
            <a:off x="5136522" y="2204415"/>
            <a:ext cx="1922318" cy="1737798"/>
          </a:xfrm>
          <a:prstGeom prst="rect">
            <a:avLst/>
          </a:prstGeom>
        </p:spPr>
      </p:pic>
      <p:pic>
        <p:nvPicPr>
          <p:cNvPr id="9" name="Picture 8"/>
          <p:cNvPicPr/>
          <p:nvPr/>
        </p:nvPicPr>
        <p:blipFill>
          <a:blip r:embed="rId5" cstate="email">
            <a:extLst>
              <a:ext uri="{28A0092B-C50C-407E-A947-70E740481C1C}">
                <a14:useLocalDpi xmlns:a14="http://schemas.microsoft.com/office/drawing/2010/main"/>
              </a:ext>
            </a:extLst>
          </a:blip>
          <a:stretch>
            <a:fillRect/>
          </a:stretch>
        </p:blipFill>
        <p:spPr>
          <a:xfrm>
            <a:off x="7173744" y="2204415"/>
            <a:ext cx="1669415" cy="1669415"/>
          </a:xfrm>
          <a:prstGeom prst="rect">
            <a:avLst/>
          </a:prstGeom>
        </p:spPr>
      </p:pic>
      <p:pic>
        <p:nvPicPr>
          <p:cNvPr id="11" name="Picture 10"/>
          <p:cNvPicPr/>
          <p:nvPr/>
        </p:nvPicPr>
        <p:blipFill rotWithShape="1">
          <a:blip r:embed="rId6" cstate="email">
            <a:extLst>
              <a:ext uri="{28A0092B-C50C-407E-A947-70E740481C1C}">
                <a14:useLocalDpi xmlns:a14="http://schemas.microsoft.com/office/drawing/2010/main"/>
              </a:ext>
            </a:extLst>
          </a:blip>
          <a:srcRect/>
          <a:stretch/>
        </p:blipFill>
        <p:spPr bwMode="auto">
          <a:xfrm>
            <a:off x="8958063" y="2204415"/>
            <a:ext cx="2091691" cy="16469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5703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598413" y="768995"/>
            <a:ext cx="4039405" cy="5177264"/>
          </a:xfrm>
          <a:prstGeom prst="rect">
            <a:avLst/>
          </a:prstGeom>
        </p:spPr>
      </p:pic>
      <p:sp>
        <p:nvSpPr>
          <p:cNvPr id="5" name="TextBox 4"/>
          <p:cNvSpPr txBox="1"/>
          <p:nvPr/>
        </p:nvSpPr>
        <p:spPr>
          <a:xfrm>
            <a:off x="823721" y="2029336"/>
            <a:ext cx="6608437" cy="1938962"/>
          </a:xfrm>
          <a:prstGeom prst="rect">
            <a:avLst/>
          </a:prstGeom>
          <a:noFill/>
        </p:spPr>
        <p:txBody>
          <a:bodyPr wrap="square" lIns="91407" tIns="45705" rIns="91407" bIns="45705" rtlCol="0">
            <a:spAutoFit/>
          </a:bodyPr>
          <a:lstStyle/>
          <a:p>
            <a:pPr algn="ctr"/>
            <a:r>
              <a:rPr lang="en-NZ" dirty="0"/>
              <a:t> </a:t>
            </a:r>
            <a:r>
              <a:rPr lang="en-NZ" sz="2400" i="1" dirty="0"/>
              <a:t>E tu ki te kei o te waka</a:t>
            </a:r>
          </a:p>
          <a:p>
            <a:pPr algn="ctr"/>
            <a:r>
              <a:rPr lang="en-NZ" sz="2400" i="1" dirty="0"/>
              <a:t>Kia pakia koe e nga ngaru o te wa</a:t>
            </a:r>
          </a:p>
          <a:p>
            <a:pPr algn="ctr"/>
            <a:endParaRPr lang="en-NZ" sz="2400" dirty="0"/>
          </a:p>
          <a:p>
            <a:pPr algn="ctr"/>
            <a:r>
              <a:rPr lang="en-NZ" sz="2400" b="1" dirty="0"/>
              <a:t>Stand at the stern of the canoe and</a:t>
            </a:r>
          </a:p>
          <a:p>
            <a:pPr algn="ctr"/>
            <a:r>
              <a:rPr lang="en-NZ" sz="2400" b="1" dirty="0"/>
              <a:t>Feel the spray of the future biting at your face</a:t>
            </a:r>
          </a:p>
        </p:txBody>
      </p:sp>
    </p:spTree>
    <p:extLst>
      <p:ext uri="{BB962C8B-B14F-4D97-AF65-F5344CB8AC3E}">
        <p14:creationId xmlns:p14="http://schemas.microsoft.com/office/powerpoint/2010/main" val="116105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3719736" y="1988840"/>
            <a:ext cx="6696744" cy="432048"/>
          </a:xfrm>
          <a:prstGeom prst="roundRect">
            <a:avLst/>
          </a:prstGeom>
          <a:solidFill>
            <a:schemeClr val="bg1">
              <a:lumMod val="85000"/>
            </a:schemeClr>
          </a:solidFill>
          <a:ln>
            <a:noFill/>
          </a:ln>
        </p:spPr>
        <p:style>
          <a:lnRef idx="1">
            <a:schemeClr val="accent3"/>
          </a:lnRef>
          <a:fillRef idx="3">
            <a:schemeClr val="accent3"/>
          </a:fillRef>
          <a:effectRef idx="2">
            <a:schemeClr val="accent3"/>
          </a:effectRef>
          <a:fontRef idx="minor">
            <a:schemeClr val="lt1"/>
          </a:fontRef>
        </p:style>
        <p:txBody>
          <a:bodyPr lIns="91418" tIns="45710" rIns="91418" bIns="45710" rtlCol="0" anchor="ctr"/>
          <a:lstStyle/>
          <a:p>
            <a:pPr algn="ctr" defTabSz="914180"/>
            <a:endParaRPr lang="en-NZ" sz="1000" dirty="0">
              <a:solidFill>
                <a:prstClr val="white"/>
              </a:solidFill>
            </a:endParaRPr>
          </a:p>
        </p:txBody>
      </p:sp>
      <p:cxnSp>
        <p:nvCxnSpPr>
          <p:cNvPr id="148" name="Straight Connector 147"/>
          <p:cNvCxnSpPr/>
          <p:nvPr/>
        </p:nvCxnSpPr>
        <p:spPr>
          <a:xfrm flipH="1">
            <a:off x="1678824" y="2608706"/>
            <a:ext cx="8737656" cy="1"/>
          </a:xfrm>
          <a:prstGeom prst="line">
            <a:avLst/>
          </a:prstGeom>
          <a:ln w="50800">
            <a:solidFill>
              <a:srgbClr val="00B050"/>
            </a:solidFill>
            <a:prstDash val="dash"/>
          </a:ln>
        </p:spPr>
        <p:style>
          <a:lnRef idx="1">
            <a:schemeClr val="accent1"/>
          </a:lnRef>
          <a:fillRef idx="0">
            <a:schemeClr val="accent1"/>
          </a:fillRef>
          <a:effectRef idx="0">
            <a:schemeClr val="accent1"/>
          </a:effectRef>
          <a:fontRef idx="minor">
            <a:schemeClr val="tx1"/>
          </a:fontRef>
        </p:style>
      </p:cxnSp>
      <p:grpSp>
        <p:nvGrpSpPr>
          <p:cNvPr id="151" name="Group 150"/>
          <p:cNvGrpSpPr/>
          <p:nvPr/>
        </p:nvGrpSpPr>
        <p:grpSpPr>
          <a:xfrm>
            <a:off x="5285909" y="2348884"/>
            <a:ext cx="3664074" cy="522411"/>
            <a:chOff x="3078082" y="3158969"/>
            <a:chExt cx="5007674" cy="470539"/>
          </a:xfrm>
        </p:grpSpPr>
        <p:grpSp>
          <p:nvGrpSpPr>
            <p:cNvPr id="145" name="Group 144"/>
            <p:cNvGrpSpPr/>
            <p:nvPr/>
          </p:nvGrpSpPr>
          <p:grpSpPr>
            <a:xfrm>
              <a:off x="3078082" y="3158969"/>
              <a:ext cx="4914050" cy="468053"/>
              <a:chOff x="3078082" y="3158969"/>
              <a:chExt cx="4914050" cy="468053"/>
            </a:xfrm>
          </p:grpSpPr>
          <p:sp>
            <p:nvSpPr>
              <p:cNvPr id="142" name="Rectangle 141"/>
              <p:cNvSpPr/>
              <p:nvPr/>
            </p:nvSpPr>
            <p:spPr>
              <a:xfrm>
                <a:off x="3176968" y="3447002"/>
                <a:ext cx="4707400" cy="18002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80"/>
                <a:endParaRPr lang="en-NZ" dirty="0">
                  <a:solidFill>
                    <a:prstClr val="white"/>
                  </a:solidFill>
                </a:endParaRPr>
              </a:p>
            </p:txBody>
          </p:sp>
          <p:sp>
            <p:nvSpPr>
              <p:cNvPr id="143" name="Up Arrow 142"/>
              <p:cNvSpPr/>
              <p:nvPr/>
            </p:nvSpPr>
            <p:spPr>
              <a:xfrm>
                <a:off x="3078082" y="3158969"/>
                <a:ext cx="341790" cy="468053"/>
              </a:xfrm>
              <a:prstGeom prst="upArrow">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80"/>
                <a:endParaRPr lang="en-NZ" dirty="0">
                  <a:solidFill>
                    <a:prstClr val="white"/>
                  </a:solidFill>
                </a:endParaRPr>
              </a:p>
            </p:txBody>
          </p:sp>
          <p:sp>
            <p:nvSpPr>
              <p:cNvPr id="144" name="Up Arrow 143"/>
              <p:cNvSpPr/>
              <p:nvPr/>
            </p:nvSpPr>
            <p:spPr>
              <a:xfrm>
                <a:off x="7650342" y="3158969"/>
                <a:ext cx="341790" cy="468053"/>
              </a:xfrm>
              <a:prstGeom prst="upArrow">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80"/>
                <a:endParaRPr lang="en-NZ" dirty="0">
                  <a:solidFill>
                    <a:prstClr val="white"/>
                  </a:solidFill>
                </a:endParaRPr>
              </a:p>
            </p:txBody>
          </p:sp>
        </p:grpSp>
        <p:sp>
          <p:nvSpPr>
            <p:cNvPr id="146" name="TextBox 145"/>
            <p:cNvSpPr txBox="1"/>
            <p:nvPr/>
          </p:nvSpPr>
          <p:spPr>
            <a:xfrm>
              <a:off x="6417591" y="3421596"/>
              <a:ext cx="1668165" cy="20791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defTabSz="914180"/>
              <a:r>
                <a:rPr lang="en-NZ" sz="900" dirty="0">
                  <a:solidFill>
                    <a:prstClr val="white"/>
                  </a:solidFill>
                </a:rPr>
                <a:t>Outcome reporting</a:t>
              </a:r>
            </a:p>
          </p:txBody>
        </p:sp>
        <p:sp>
          <p:nvSpPr>
            <p:cNvPr id="147" name="TextBox 146"/>
            <p:cNvSpPr txBox="1"/>
            <p:nvPr/>
          </p:nvSpPr>
          <p:spPr>
            <a:xfrm>
              <a:off x="3110706" y="3421596"/>
              <a:ext cx="1569539" cy="20791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defTabSz="914180"/>
              <a:r>
                <a:rPr lang="en-NZ" sz="900" dirty="0">
                  <a:solidFill>
                    <a:prstClr val="white"/>
                  </a:solidFill>
                </a:rPr>
                <a:t>Outcome reporting</a:t>
              </a:r>
            </a:p>
          </p:txBody>
        </p:sp>
      </p:grpSp>
      <p:sp>
        <p:nvSpPr>
          <p:cNvPr id="52" name="Rectangle 51"/>
          <p:cNvSpPr/>
          <p:nvPr/>
        </p:nvSpPr>
        <p:spPr>
          <a:xfrm>
            <a:off x="1606816" y="2708920"/>
            <a:ext cx="1896896" cy="360040"/>
          </a:xfrm>
          <a:prstGeom prst="rect">
            <a:avLst/>
          </a:prstGeom>
          <a:ln>
            <a:noFill/>
          </a:ln>
        </p:spPr>
        <p:style>
          <a:lnRef idx="2">
            <a:schemeClr val="dk1"/>
          </a:lnRef>
          <a:fillRef idx="1">
            <a:schemeClr val="lt1"/>
          </a:fillRef>
          <a:effectRef idx="0">
            <a:schemeClr val="dk1"/>
          </a:effectRef>
          <a:fontRef idx="minor">
            <a:schemeClr val="dk1"/>
          </a:fontRef>
        </p:style>
        <p:txBody>
          <a:bodyPr lIns="91418" tIns="45710" rIns="91418" bIns="45710" rtlCol="0" anchor="ctr"/>
          <a:lstStyle/>
          <a:p>
            <a:pPr algn="ctr" defTabSz="914180"/>
            <a:r>
              <a:rPr lang="en-NZ" sz="1600" b="1" u="sng" dirty="0">
                <a:solidFill>
                  <a:srgbClr val="00B050"/>
                </a:solidFill>
              </a:rPr>
              <a:t>DELIVERY DOMAIN</a:t>
            </a:r>
          </a:p>
        </p:txBody>
      </p:sp>
      <p:cxnSp>
        <p:nvCxnSpPr>
          <p:cNvPr id="26" name="Elbow Connector 25"/>
          <p:cNvCxnSpPr>
            <a:stCxn id="9" idx="2"/>
            <a:endCxn id="15" idx="1"/>
          </p:cNvCxnSpPr>
          <p:nvPr/>
        </p:nvCxnSpPr>
        <p:spPr>
          <a:xfrm rot="16200000" flipH="1">
            <a:off x="7408166" y="855694"/>
            <a:ext cx="580024" cy="1260140"/>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9" name="Elbow Connector 28"/>
          <p:cNvCxnSpPr>
            <a:stCxn id="9" idx="2"/>
            <a:endCxn id="14" idx="3"/>
          </p:cNvCxnSpPr>
          <p:nvPr/>
        </p:nvCxnSpPr>
        <p:spPr>
          <a:xfrm rot="5400000">
            <a:off x="6148026" y="855694"/>
            <a:ext cx="580024" cy="1260140"/>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3" name="Elbow Connector 22"/>
          <p:cNvCxnSpPr>
            <a:stCxn id="9" idx="3"/>
            <a:endCxn id="13" idx="0"/>
          </p:cNvCxnSpPr>
          <p:nvPr/>
        </p:nvCxnSpPr>
        <p:spPr>
          <a:xfrm>
            <a:off x="8076220" y="1088240"/>
            <a:ext cx="1246578" cy="252528"/>
          </a:xfrm>
          <a:prstGeom prst="bentConnector2">
            <a:avLst/>
          </a:prstGeom>
          <a:ln>
            <a:tailEnd type="arrow"/>
          </a:ln>
        </p:spPr>
        <p:style>
          <a:lnRef idx="3">
            <a:schemeClr val="dk1"/>
          </a:lnRef>
          <a:fillRef idx="0">
            <a:schemeClr val="dk1"/>
          </a:fillRef>
          <a:effectRef idx="2">
            <a:schemeClr val="dk1"/>
          </a:effectRef>
          <a:fontRef idx="minor">
            <a:schemeClr val="tx1"/>
          </a:fontRef>
        </p:style>
      </p:cxnSp>
      <p:cxnSp>
        <p:nvCxnSpPr>
          <p:cNvPr id="20" name="Elbow Connector 19"/>
          <p:cNvCxnSpPr>
            <a:stCxn id="9" idx="1"/>
            <a:endCxn id="11" idx="0"/>
          </p:cNvCxnSpPr>
          <p:nvPr/>
        </p:nvCxnSpPr>
        <p:spPr>
          <a:xfrm rot="10800000" flipV="1">
            <a:off x="4799856" y="1088240"/>
            <a:ext cx="1260140" cy="252528"/>
          </a:xfrm>
          <a:prstGeom prst="bentConnector2">
            <a:avLst/>
          </a:prstGeom>
          <a:ln>
            <a:tailEnd type="arrow"/>
          </a:ln>
        </p:spPr>
        <p:style>
          <a:lnRef idx="3">
            <a:schemeClr val="dk1"/>
          </a:lnRef>
          <a:fillRef idx="0">
            <a:schemeClr val="dk1"/>
          </a:fillRef>
          <a:effectRef idx="2">
            <a:schemeClr val="dk1"/>
          </a:effectRef>
          <a:fontRef idx="minor">
            <a:schemeClr val="tx1"/>
          </a:fontRef>
        </p:style>
      </p:cxnSp>
      <p:sp>
        <p:nvSpPr>
          <p:cNvPr id="4" name="Horizontal Scroll 3"/>
          <p:cNvSpPr/>
          <p:nvPr/>
        </p:nvSpPr>
        <p:spPr>
          <a:xfrm>
            <a:off x="3791745" y="188640"/>
            <a:ext cx="6552728" cy="576064"/>
          </a:xfrm>
          <a:prstGeom prst="horizontalScroll">
            <a:avLst>
              <a:gd name="adj" fmla="val 25000"/>
            </a:avLst>
          </a:prstGeom>
          <a:ln w="19050">
            <a:solidFill>
              <a:schemeClr val="bg2">
                <a:lumMod val="50000"/>
              </a:schemeClr>
            </a:solidFill>
          </a:ln>
        </p:spPr>
        <p:style>
          <a:lnRef idx="1">
            <a:schemeClr val="accent6"/>
          </a:lnRef>
          <a:fillRef idx="1001">
            <a:schemeClr val="lt2"/>
          </a:fillRef>
          <a:effectRef idx="1">
            <a:schemeClr val="accent6"/>
          </a:effectRef>
          <a:fontRef idx="minor">
            <a:schemeClr val="dk1"/>
          </a:fontRef>
        </p:style>
        <p:txBody>
          <a:bodyPr lIns="91418" tIns="45710" rIns="91418" bIns="45710" rtlCol="0" anchor="ctr"/>
          <a:lstStyle/>
          <a:p>
            <a:pPr algn="ctr" defTabSz="914180"/>
            <a:r>
              <a:rPr lang="en-NZ" sz="1400" b="1" spc="150" dirty="0">
                <a:solidFill>
                  <a:prstClr val="black"/>
                </a:solidFill>
              </a:rPr>
              <a:t>Te Tiriti o Waitangi</a:t>
            </a:r>
          </a:p>
        </p:txBody>
      </p:sp>
      <p:sp>
        <p:nvSpPr>
          <p:cNvPr id="5" name="Oval 4"/>
          <p:cNvSpPr/>
          <p:nvPr/>
        </p:nvSpPr>
        <p:spPr>
          <a:xfrm>
            <a:off x="5314199" y="728700"/>
            <a:ext cx="936104" cy="144016"/>
          </a:xfrm>
          <a:prstGeom prst="ellipse">
            <a:avLst/>
          </a:prstGeom>
        </p:spPr>
        <p:style>
          <a:lnRef idx="1">
            <a:schemeClr val="accent2"/>
          </a:lnRef>
          <a:fillRef idx="3">
            <a:schemeClr val="accent2"/>
          </a:fillRef>
          <a:effectRef idx="2">
            <a:schemeClr val="accent2"/>
          </a:effectRef>
          <a:fontRef idx="minor">
            <a:schemeClr val="lt1"/>
          </a:fontRef>
        </p:style>
        <p:txBody>
          <a:bodyPr lIns="91418" tIns="45710" rIns="91418" bIns="45710" rtlCol="0" anchor="ctr"/>
          <a:lstStyle/>
          <a:p>
            <a:pPr algn="ctr" defTabSz="914180"/>
            <a:r>
              <a:rPr lang="en-NZ" sz="1000" b="1" dirty="0">
                <a:solidFill>
                  <a:prstClr val="white"/>
                </a:solidFill>
              </a:rPr>
              <a:t>Article II</a:t>
            </a:r>
          </a:p>
        </p:txBody>
      </p:sp>
      <p:sp>
        <p:nvSpPr>
          <p:cNvPr id="6" name="Oval 5"/>
          <p:cNvSpPr/>
          <p:nvPr/>
        </p:nvSpPr>
        <p:spPr>
          <a:xfrm>
            <a:off x="7680176" y="728700"/>
            <a:ext cx="936104" cy="144016"/>
          </a:xfrm>
          <a:prstGeom prst="ellipse">
            <a:avLst/>
          </a:prstGeom>
        </p:spPr>
        <p:style>
          <a:lnRef idx="1">
            <a:schemeClr val="accent4"/>
          </a:lnRef>
          <a:fillRef idx="3">
            <a:schemeClr val="accent4"/>
          </a:fillRef>
          <a:effectRef idx="2">
            <a:schemeClr val="accent4"/>
          </a:effectRef>
          <a:fontRef idx="minor">
            <a:schemeClr val="lt1"/>
          </a:fontRef>
        </p:style>
        <p:txBody>
          <a:bodyPr lIns="91418" tIns="45710" rIns="91418" bIns="45710" rtlCol="0" anchor="ctr"/>
          <a:lstStyle/>
          <a:p>
            <a:pPr algn="ctr" defTabSz="914180"/>
            <a:r>
              <a:rPr lang="en-NZ" sz="1000" b="1" dirty="0">
                <a:solidFill>
                  <a:prstClr val="white"/>
                </a:solidFill>
              </a:rPr>
              <a:t>Article I</a:t>
            </a:r>
          </a:p>
        </p:txBody>
      </p:sp>
      <p:sp>
        <p:nvSpPr>
          <p:cNvPr id="7" name="Oval 6"/>
          <p:cNvSpPr/>
          <p:nvPr/>
        </p:nvSpPr>
        <p:spPr>
          <a:xfrm>
            <a:off x="9407793" y="2141857"/>
            <a:ext cx="936104" cy="144016"/>
          </a:xfrm>
          <a:prstGeom prst="ellipse">
            <a:avLst/>
          </a:prstGeom>
        </p:spPr>
        <p:style>
          <a:lnRef idx="1">
            <a:schemeClr val="accent5"/>
          </a:lnRef>
          <a:fillRef idx="3">
            <a:schemeClr val="accent5"/>
          </a:fillRef>
          <a:effectRef idx="2">
            <a:schemeClr val="accent5"/>
          </a:effectRef>
          <a:fontRef idx="minor">
            <a:schemeClr val="lt1"/>
          </a:fontRef>
        </p:style>
        <p:txBody>
          <a:bodyPr lIns="91418" tIns="45710" rIns="91418" bIns="45710" rtlCol="0" anchor="ctr"/>
          <a:lstStyle/>
          <a:p>
            <a:pPr algn="ctr" defTabSz="914180"/>
            <a:r>
              <a:rPr lang="en-NZ" sz="1000" b="1" dirty="0">
                <a:solidFill>
                  <a:prstClr val="white"/>
                </a:solidFill>
              </a:rPr>
              <a:t>Article III</a:t>
            </a:r>
          </a:p>
        </p:txBody>
      </p:sp>
      <p:sp>
        <p:nvSpPr>
          <p:cNvPr id="8" name="Rounded Rectangle 7"/>
          <p:cNvSpPr/>
          <p:nvPr/>
        </p:nvSpPr>
        <p:spPr>
          <a:xfrm>
            <a:off x="3791744" y="980728"/>
            <a:ext cx="2016224" cy="215024"/>
          </a:xfrm>
          <a:prstGeom prst="roundRect">
            <a:avLst/>
          </a:prstGeom>
        </p:spPr>
        <p:style>
          <a:lnRef idx="1">
            <a:schemeClr val="accent2"/>
          </a:lnRef>
          <a:fillRef idx="3">
            <a:schemeClr val="accent2"/>
          </a:fillRef>
          <a:effectRef idx="2">
            <a:schemeClr val="accent2"/>
          </a:effectRef>
          <a:fontRef idx="minor">
            <a:schemeClr val="lt1"/>
          </a:fontRef>
        </p:style>
        <p:txBody>
          <a:bodyPr lIns="91418" tIns="45710" rIns="91418" bIns="45710" rtlCol="0" anchor="ctr"/>
          <a:lstStyle/>
          <a:p>
            <a:pPr algn="ctr" defTabSz="914180"/>
            <a:r>
              <a:rPr lang="en-NZ" sz="1000" dirty="0">
                <a:solidFill>
                  <a:prstClr val="white"/>
                </a:solidFill>
              </a:rPr>
              <a:t>Iwi (=Hapu)</a:t>
            </a:r>
          </a:p>
        </p:txBody>
      </p:sp>
      <p:sp>
        <p:nvSpPr>
          <p:cNvPr id="9" name="Rounded Rectangle 8"/>
          <p:cNvSpPr/>
          <p:nvPr/>
        </p:nvSpPr>
        <p:spPr>
          <a:xfrm>
            <a:off x="6059996" y="980728"/>
            <a:ext cx="2016224" cy="215024"/>
          </a:xfrm>
          <a:prstGeom prst="roundRect">
            <a:avLst/>
          </a:prstGeom>
        </p:spPr>
        <p:style>
          <a:lnRef idx="1">
            <a:schemeClr val="accent4"/>
          </a:lnRef>
          <a:fillRef idx="3">
            <a:schemeClr val="accent4"/>
          </a:fillRef>
          <a:effectRef idx="2">
            <a:schemeClr val="accent4"/>
          </a:effectRef>
          <a:fontRef idx="minor">
            <a:schemeClr val="lt1"/>
          </a:fontRef>
        </p:style>
        <p:txBody>
          <a:bodyPr lIns="91418" tIns="45710" rIns="91418" bIns="45710" rtlCol="0" anchor="ctr"/>
          <a:lstStyle/>
          <a:p>
            <a:pPr algn="ctr" defTabSz="914180"/>
            <a:r>
              <a:rPr lang="en-NZ" sz="1000" dirty="0">
                <a:solidFill>
                  <a:prstClr val="white"/>
                </a:solidFill>
              </a:rPr>
              <a:t>Crown (Govt.)</a:t>
            </a:r>
          </a:p>
        </p:txBody>
      </p:sp>
      <p:sp>
        <p:nvSpPr>
          <p:cNvPr id="10" name="Rounded Rectangle 9"/>
          <p:cNvSpPr/>
          <p:nvPr/>
        </p:nvSpPr>
        <p:spPr>
          <a:xfrm>
            <a:off x="8328248" y="980728"/>
            <a:ext cx="2016224" cy="215024"/>
          </a:xfrm>
          <a:prstGeom prst="roundRect">
            <a:avLst/>
          </a:prstGeom>
        </p:spPr>
        <p:style>
          <a:lnRef idx="1">
            <a:schemeClr val="accent5"/>
          </a:lnRef>
          <a:fillRef idx="3">
            <a:schemeClr val="accent5"/>
          </a:fillRef>
          <a:effectRef idx="2">
            <a:schemeClr val="accent5"/>
          </a:effectRef>
          <a:fontRef idx="minor">
            <a:schemeClr val="lt1"/>
          </a:fontRef>
        </p:style>
        <p:txBody>
          <a:bodyPr lIns="91418" tIns="45710" rIns="91418" bIns="45710" rtlCol="0" anchor="ctr"/>
          <a:lstStyle/>
          <a:p>
            <a:pPr algn="ctr" defTabSz="914180"/>
            <a:r>
              <a:rPr lang="en-NZ" sz="1000" dirty="0">
                <a:solidFill>
                  <a:prstClr val="white"/>
                </a:solidFill>
              </a:rPr>
              <a:t>Community</a:t>
            </a:r>
          </a:p>
        </p:txBody>
      </p:sp>
      <p:sp>
        <p:nvSpPr>
          <p:cNvPr id="11" name="Rounded Rectangle 10"/>
          <p:cNvSpPr/>
          <p:nvPr/>
        </p:nvSpPr>
        <p:spPr>
          <a:xfrm>
            <a:off x="3791744" y="1340768"/>
            <a:ext cx="2016224" cy="216024"/>
          </a:xfrm>
          <a:prstGeom prst="roundRect">
            <a:avLst/>
          </a:prstGeom>
        </p:spPr>
        <p:style>
          <a:lnRef idx="1">
            <a:schemeClr val="accent2"/>
          </a:lnRef>
          <a:fillRef idx="3">
            <a:schemeClr val="accent2"/>
          </a:fillRef>
          <a:effectRef idx="2">
            <a:schemeClr val="accent2"/>
          </a:effectRef>
          <a:fontRef idx="minor">
            <a:schemeClr val="lt1"/>
          </a:fontRef>
        </p:style>
        <p:txBody>
          <a:bodyPr lIns="91418" tIns="45710" rIns="91418" bIns="45710" rtlCol="0" anchor="ctr"/>
          <a:lstStyle/>
          <a:p>
            <a:pPr algn="ctr" defTabSz="914180"/>
            <a:r>
              <a:rPr lang="en-NZ" sz="1000" dirty="0">
                <a:solidFill>
                  <a:prstClr val="white"/>
                </a:solidFill>
              </a:rPr>
              <a:t>Te Hiku Dvt Trust</a:t>
            </a:r>
          </a:p>
        </p:txBody>
      </p:sp>
      <p:sp>
        <p:nvSpPr>
          <p:cNvPr id="13" name="Rounded Rectangle 12"/>
          <p:cNvSpPr/>
          <p:nvPr/>
        </p:nvSpPr>
        <p:spPr>
          <a:xfrm>
            <a:off x="8314686" y="1340768"/>
            <a:ext cx="2016224" cy="216024"/>
          </a:xfrm>
          <a:prstGeom prst="roundRect">
            <a:avLst/>
          </a:prstGeom>
        </p:spPr>
        <p:style>
          <a:lnRef idx="1">
            <a:schemeClr val="accent5"/>
          </a:lnRef>
          <a:fillRef idx="3">
            <a:schemeClr val="accent5"/>
          </a:fillRef>
          <a:effectRef idx="2">
            <a:schemeClr val="accent5"/>
          </a:effectRef>
          <a:fontRef idx="minor">
            <a:schemeClr val="lt1"/>
          </a:fontRef>
        </p:style>
        <p:txBody>
          <a:bodyPr lIns="91418" tIns="45710" rIns="91418" bIns="45710" rtlCol="0" anchor="ctr"/>
          <a:lstStyle/>
          <a:p>
            <a:pPr algn="ctr" defTabSz="914180"/>
            <a:r>
              <a:rPr lang="en-NZ" sz="1000" dirty="0">
                <a:solidFill>
                  <a:prstClr val="white"/>
                </a:solidFill>
              </a:rPr>
              <a:t>MIHT Taskforce</a:t>
            </a:r>
          </a:p>
        </p:txBody>
      </p:sp>
      <p:sp>
        <p:nvSpPr>
          <p:cNvPr id="14" name="Rounded Rectangle 13"/>
          <p:cNvSpPr/>
          <p:nvPr/>
        </p:nvSpPr>
        <p:spPr>
          <a:xfrm>
            <a:off x="3791744" y="1667764"/>
            <a:ext cx="2016224" cy="216024"/>
          </a:xfrm>
          <a:prstGeom prst="roundRect">
            <a:avLst/>
          </a:prstGeom>
        </p:spPr>
        <p:style>
          <a:lnRef idx="1">
            <a:schemeClr val="accent2"/>
          </a:lnRef>
          <a:fillRef idx="3">
            <a:schemeClr val="accent2"/>
          </a:fillRef>
          <a:effectRef idx="2">
            <a:schemeClr val="accent2"/>
          </a:effectRef>
          <a:fontRef idx="minor">
            <a:schemeClr val="lt1"/>
          </a:fontRef>
        </p:style>
        <p:txBody>
          <a:bodyPr lIns="91418" tIns="45710" rIns="91418" bIns="45710" rtlCol="0" anchor="ctr"/>
          <a:lstStyle/>
          <a:p>
            <a:pPr algn="ctr" defTabSz="914180"/>
            <a:r>
              <a:rPr lang="en-NZ" sz="1100" dirty="0">
                <a:solidFill>
                  <a:prstClr val="white"/>
                </a:solidFill>
              </a:rPr>
              <a:t>Te Hiku Social Dvt Accord </a:t>
            </a:r>
          </a:p>
        </p:txBody>
      </p:sp>
      <p:sp>
        <p:nvSpPr>
          <p:cNvPr id="15" name="Rounded Rectangle 14"/>
          <p:cNvSpPr/>
          <p:nvPr/>
        </p:nvSpPr>
        <p:spPr>
          <a:xfrm>
            <a:off x="8328248" y="1667764"/>
            <a:ext cx="2016224" cy="216024"/>
          </a:xfrm>
          <a:prstGeom prst="roundRect">
            <a:avLst/>
          </a:prstGeom>
        </p:spPr>
        <p:style>
          <a:lnRef idx="1">
            <a:schemeClr val="accent5"/>
          </a:lnRef>
          <a:fillRef idx="3">
            <a:schemeClr val="accent5"/>
          </a:fillRef>
          <a:effectRef idx="2">
            <a:schemeClr val="accent5"/>
          </a:effectRef>
          <a:fontRef idx="minor">
            <a:schemeClr val="lt1"/>
          </a:fontRef>
        </p:style>
        <p:txBody>
          <a:bodyPr lIns="91418" tIns="45710" rIns="91418" bIns="45710" rtlCol="0" anchor="ctr"/>
          <a:lstStyle/>
          <a:p>
            <a:pPr algn="ctr" defTabSz="914180"/>
            <a:r>
              <a:rPr lang="en-NZ" sz="1100" dirty="0">
                <a:solidFill>
                  <a:prstClr val="white"/>
                </a:solidFill>
              </a:rPr>
              <a:t>MIHT Programme Team </a:t>
            </a:r>
          </a:p>
        </p:txBody>
      </p:sp>
      <p:sp>
        <p:nvSpPr>
          <p:cNvPr id="31" name="Isosceles Triangle 30"/>
          <p:cNvSpPr/>
          <p:nvPr/>
        </p:nvSpPr>
        <p:spPr>
          <a:xfrm rot="10800000">
            <a:off x="4655841" y="1556792"/>
            <a:ext cx="260906" cy="50506"/>
          </a:xfrm>
          <a:prstGeom prst="triangle">
            <a:avLst/>
          </a:prstGeom>
        </p:spPr>
        <p:style>
          <a:lnRef idx="2">
            <a:schemeClr val="dk1">
              <a:shade val="50000"/>
            </a:schemeClr>
          </a:lnRef>
          <a:fillRef idx="1">
            <a:schemeClr val="dk1"/>
          </a:fillRef>
          <a:effectRef idx="0">
            <a:schemeClr val="dk1"/>
          </a:effectRef>
          <a:fontRef idx="minor">
            <a:schemeClr val="lt1"/>
          </a:fontRef>
        </p:style>
        <p:txBody>
          <a:bodyPr lIns="91418" tIns="45710" rIns="91418" bIns="45710" rtlCol="0" anchor="ctr"/>
          <a:lstStyle/>
          <a:p>
            <a:pPr algn="ctr" defTabSz="914180"/>
            <a:endParaRPr lang="en-NZ" sz="900" dirty="0">
              <a:solidFill>
                <a:prstClr val="white"/>
              </a:solidFill>
            </a:endParaRPr>
          </a:p>
        </p:txBody>
      </p:sp>
      <p:sp>
        <p:nvSpPr>
          <p:cNvPr id="32" name="Isosceles Triangle 31"/>
          <p:cNvSpPr/>
          <p:nvPr/>
        </p:nvSpPr>
        <p:spPr>
          <a:xfrm rot="10800000">
            <a:off x="9192345" y="1556792"/>
            <a:ext cx="260906" cy="50506"/>
          </a:xfrm>
          <a:prstGeom prst="triangle">
            <a:avLst/>
          </a:prstGeom>
        </p:spPr>
        <p:style>
          <a:lnRef idx="2">
            <a:schemeClr val="dk1">
              <a:shade val="50000"/>
            </a:schemeClr>
          </a:lnRef>
          <a:fillRef idx="1">
            <a:schemeClr val="dk1"/>
          </a:fillRef>
          <a:effectRef idx="0">
            <a:schemeClr val="dk1"/>
          </a:effectRef>
          <a:fontRef idx="minor">
            <a:schemeClr val="lt1"/>
          </a:fontRef>
        </p:style>
        <p:txBody>
          <a:bodyPr lIns="91418" tIns="45710" rIns="91418" bIns="45710" rtlCol="0" anchor="ctr"/>
          <a:lstStyle/>
          <a:p>
            <a:pPr algn="ctr" defTabSz="914180"/>
            <a:endParaRPr lang="en-NZ" sz="900" dirty="0">
              <a:solidFill>
                <a:prstClr val="white"/>
              </a:solidFill>
            </a:endParaRPr>
          </a:p>
        </p:txBody>
      </p:sp>
      <p:sp>
        <p:nvSpPr>
          <p:cNvPr id="35" name="Down Arrow 34"/>
          <p:cNvSpPr/>
          <p:nvPr/>
        </p:nvSpPr>
        <p:spPr>
          <a:xfrm>
            <a:off x="6924093" y="1916832"/>
            <a:ext cx="288032" cy="14401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8" tIns="45710" rIns="91418" bIns="45710" rtlCol="0" anchor="ctr"/>
          <a:lstStyle/>
          <a:p>
            <a:pPr algn="ctr" defTabSz="914180"/>
            <a:endParaRPr lang="en-NZ" sz="900" dirty="0">
              <a:solidFill>
                <a:prstClr val="white"/>
              </a:solidFill>
            </a:endParaRPr>
          </a:p>
        </p:txBody>
      </p:sp>
      <p:sp>
        <p:nvSpPr>
          <p:cNvPr id="2" name="Oval 1"/>
          <p:cNvSpPr/>
          <p:nvPr/>
        </p:nvSpPr>
        <p:spPr>
          <a:xfrm>
            <a:off x="4501537" y="2078850"/>
            <a:ext cx="2016224" cy="270030"/>
          </a:xfrm>
          <a:prstGeom prst="ellipse">
            <a:avLst/>
          </a:prstGeom>
        </p:spPr>
        <p:style>
          <a:lnRef idx="1">
            <a:schemeClr val="accent2"/>
          </a:lnRef>
          <a:fillRef idx="3">
            <a:schemeClr val="accent2"/>
          </a:fillRef>
          <a:effectRef idx="2">
            <a:schemeClr val="accent2"/>
          </a:effectRef>
          <a:fontRef idx="minor">
            <a:schemeClr val="lt1"/>
          </a:fontRef>
        </p:style>
        <p:txBody>
          <a:bodyPr lIns="91418" tIns="45710" rIns="91418" bIns="45710" rtlCol="0" anchor="ctr"/>
          <a:lstStyle/>
          <a:p>
            <a:pPr algn="ctr" defTabSz="914180"/>
            <a:r>
              <a:rPr lang="en-NZ" sz="1000" dirty="0">
                <a:solidFill>
                  <a:prstClr val="white"/>
                </a:solidFill>
              </a:rPr>
              <a:t>Outcomes</a:t>
            </a:r>
          </a:p>
        </p:txBody>
      </p:sp>
      <p:sp>
        <p:nvSpPr>
          <p:cNvPr id="25" name="Oval 24"/>
          <p:cNvSpPr/>
          <p:nvPr/>
        </p:nvSpPr>
        <p:spPr>
          <a:xfrm>
            <a:off x="7227554" y="2078850"/>
            <a:ext cx="2016224" cy="270030"/>
          </a:xfrm>
          <a:prstGeom prst="ellipse">
            <a:avLst/>
          </a:prstGeom>
        </p:spPr>
        <p:style>
          <a:lnRef idx="1">
            <a:schemeClr val="accent5"/>
          </a:lnRef>
          <a:fillRef idx="3">
            <a:schemeClr val="accent5"/>
          </a:fillRef>
          <a:effectRef idx="2">
            <a:schemeClr val="accent5"/>
          </a:effectRef>
          <a:fontRef idx="minor">
            <a:schemeClr val="lt1"/>
          </a:fontRef>
        </p:style>
        <p:txBody>
          <a:bodyPr lIns="91418" tIns="45710" rIns="91418" bIns="45710" rtlCol="0" anchor="ctr"/>
          <a:lstStyle/>
          <a:p>
            <a:pPr algn="ctr" defTabSz="914180"/>
            <a:r>
              <a:rPr lang="en-NZ" sz="1000" dirty="0">
                <a:solidFill>
                  <a:prstClr val="white"/>
                </a:solidFill>
              </a:rPr>
              <a:t>Outcomes</a:t>
            </a:r>
          </a:p>
        </p:txBody>
      </p:sp>
      <p:sp>
        <p:nvSpPr>
          <p:cNvPr id="27" name="Down Arrow 26"/>
          <p:cNvSpPr/>
          <p:nvPr/>
        </p:nvSpPr>
        <p:spPr>
          <a:xfrm>
            <a:off x="9192345" y="1916832"/>
            <a:ext cx="288032" cy="14401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8" tIns="45710" rIns="91418" bIns="45710" rtlCol="0" anchor="ctr"/>
          <a:lstStyle/>
          <a:p>
            <a:pPr algn="ctr" defTabSz="914180"/>
            <a:endParaRPr lang="en-NZ" sz="900" dirty="0">
              <a:solidFill>
                <a:prstClr val="white"/>
              </a:solidFill>
            </a:endParaRPr>
          </a:p>
        </p:txBody>
      </p:sp>
      <p:sp>
        <p:nvSpPr>
          <p:cNvPr id="28" name="Down Arrow 27"/>
          <p:cNvSpPr/>
          <p:nvPr/>
        </p:nvSpPr>
        <p:spPr>
          <a:xfrm>
            <a:off x="4655840" y="1916832"/>
            <a:ext cx="288032" cy="14401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8" tIns="45710" rIns="91418" bIns="45710" rtlCol="0" anchor="ctr"/>
          <a:lstStyle/>
          <a:p>
            <a:pPr algn="ctr" defTabSz="914180"/>
            <a:endParaRPr lang="en-NZ" sz="900" dirty="0">
              <a:solidFill>
                <a:prstClr val="white"/>
              </a:solidFill>
            </a:endParaRPr>
          </a:p>
        </p:txBody>
      </p:sp>
      <p:sp>
        <p:nvSpPr>
          <p:cNvPr id="38" name="Rectangle 37"/>
          <p:cNvSpPr/>
          <p:nvPr/>
        </p:nvSpPr>
        <p:spPr>
          <a:xfrm>
            <a:off x="1703512" y="980728"/>
            <a:ext cx="1656184" cy="215024"/>
          </a:xfrm>
          <a:prstGeom prst="rect">
            <a:avLst/>
          </a:prstGeom>
        </p:spPr>
        <p:style>
          <a:lnRef idx="2">
            <a:schemeClr val="dk1"/>
          </a:lnRef>
          <a:fillRef idx="1">
            <a:schemeClr val="lt1"/>
          </a:fillRef>
          <a:effectRef idx="0">
            <a:schemeClr val="dk1"/>
          </a:effectRef>
          <a:fontRef idx="minor">
            <a:schemeClr val="dk1"/>
          </a:fontRef>
        </p:style>
        <p:txBody>
          <a:bodyPr lIns="91418" tIns="45710" rIns="91418" bIns="45710" rtlCol="0" anchor="ctr"/>
          <a:lstStyle/>
          <a:p>
            <a:pPr algn="ctr" defTabSz="914180"/>
            <a:r>
              <a:rPr lang="en-NZ" sz="1000" b="1" dirty="0">
                <a:solidFill>
                  <a:prstClr val="black"/>
                </a:solidFill>
              </a:rPr>
              <a:t>Treaty stakeholders</a:t>
            </a:r>
          </a:p>
        </p:txBody>
      </p:sp>
      <p:sp>
        <p:nvSpPr>
          <p:cNvPr id="39" name="Rectangle 38"/>
          <p:cNvSpPr/>
          <p:nvPr/>
        </p:nvSpPr>
        <p:spPr>
          <a:xfrm>
            <a:off x="1703512" y="1340768"/>
            <a:ext cx="1656184" cy="216024"/>
          </a:xfrm>
          <a:prstGeom prst="rect">
            <a:avLst/>
          </a:prstGeom>
        </p:spPr>
        <p:style>
          <a:lnRef idx="2">
            <a:schemeClr val="dk1"/>
          </a:lnRef>
          <a:fillRef idx="1">
            <a:schemeClr val="lt1"/>
          </a:fillRef>
          <a:effectRef idx="0">
            <a:schemeClr val="dk1"/>
          </a:effectRef>
          <a:fontRef idx="minor">
            <a:schemeClr val="dk1"/>
          </a:fontRef>
        </p:style>
        <p:txBody>
          <a:bodyPr lIns="91418" tIns="45710" rIns="91418" bIns="45710" rtlCol="0" anchor="ctr"/>
          <a:lstStyle/>
          <a:p>
            <a:pPr algn="ctr" defTabSz="914180"/>
            <a:r>
              <a:rPr lang="en-NZ" sz="1000" b="1" dirty="0">
                <a:solidFill>
                  <a:prstClr val="black"/>
                </a:solidFill>
              </a:rPr>
              <a:t>Engagement instrument</a:t>
            </a:r>
          </a:p>
        </p:txBody>
      </p:sp>
      <p:sp>
        <p:nvSpPr>
          <p:cNvPr id="40" name="Rectangle 39"/>
          <p:cNvSpPr/>
          <p:nvPr/>
        </p:nvSpPr>
        <p:spPr>
          <a:xfrm>
            <a:off x="1697576" y="1667764"/>
            <a:ext cx="1656184" cy="210316"/>
          </a:xfrm>
          <a:prstGeom prst="rect">
            <a:avLst/>
          </a:prstGeom>
        </p:spPr>
        <p:style>
          <a:lnRef idx="2">
            <a:schemeClr val="dk1"/>
          </a:lnRef>
          <a:fillRef idx="1">
            <a:schemeClr val="lt1"/>
          </a:fillRef>
          <a:effectRef idx="0">
            <a:schemeClr val="dk1"/>
          </a:effectRef>
          <a:fontRef idx="minor">
            <a:schemeClr val="dk1"/>
          </a:fontRef>
        </p:style>
        <p:txBody>
          <a:bodyPr lIns="91418" tIns="45710" rIns="91418" bIns="45710" rtlCol="0" anchor="ctr"/>
          <a:lstStyle/>
          <a:p>
            <a:pPr algn="ctr" defTabSz="914180"/>
            <a:r>
              <a:rPr lang="en-NZ" sz="1000" b="1" dirty="0">
                <a:solidFill>
                  <a:prstClr val="black"/>
                </a:solidFill>
              </a:rPr>
              <a:t>Engagement vehicle</a:t>
            </a:r>
          </a:p>
        </p:txBody>
      </p:sp>
      <p:sp>
        <p:nvSpPr>
          <p:cNvPr id="41" name="Rectangle 40"/>
          <p:cNvSpPr/>
          <p:nvPr/>
        </p:nvSpPr>
        <p:spPr>
          <a:xfrm>
            <a:off x="1720634" y="2050968"/>
            <a:ext cx="1656184" cy="321786"/>
          </a:xfrm>
          <a:prstGeom prst="rect">
            <a:avLst/>
          </a:prstGeom>
        </p:spPr>
        <p:style>
          <a:lnRef idx="2">
            <a:schemeClr val="dk1"/>
          </a:lnRef>
          <a:fillRef idx="1">
            <a:schemeClr val="lt1"/>
          </a:fillRef>
          <a:effectRef idx="0">
            <a:schemeClr val="dk1"/>
          </a:effectRef>
          <a:fontRef idx="minor">
            <a:schemeClr val="dk1"/>
          </a:fontRef>
        </p:style>
        <p:txBody>
          <a:bodyPr lIns="91418" tIns="45710" rIns="91418" bIns="45710" rtlCol="0" anchor="ctr"/>
          <a:lstStyle/>
          <a:p>
            <a:pPr algn="ctr" defTabSz="914180"/>
            <a:r>
              <a:rPr lang="en-NZ" sz="1000" b="1" dirty="0">
                <a:solidFill>
                  <a:prstClr val="black"/>
                </a:solidFill>
              </a:rPr>
              <a:t>Aligned outcomes framework</a:t>
            </a:r>
          </a:p>
        </p:txBody>
      </p:sp>
      <p:cxnSp>
        <p:nvCxnSpPr>
          <p:cNvPr id="46" name="Straight Connector 45"/>
          <p:cNvCxnSpPr/>
          <p:nvPr/>
        </p:nvCxnSpPr>
        <p:spPr>
          <a:xfrm flipV="1">
            <a:off x="3575720" y="332656"/>
            <a:ext cx="0" cy="6264696"/>
          </a:xfrm>
          <a:prstGeom prst="line">
            <a:avLst/>
          </a:prstGeom>
          <a:ln w="508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1631505" y="620688"/>
            <a:ext cx="1872208" cy="360040"/>
          </a:xfrm>
          <a:prstGeom prst="rect">
            <a:avLst/>
          </a:prstGeom>
          <a:ln>
            <a:noFill/>
          </a:ln>
        </p:spPr>
        <p:style>
          <a:lnRef idx="2">
            <a:schemeClr val="dk1"/>
          </a:lnRef>
          <a:fillRef idx="1">
            <a:schemeClr val="lt1"/>
          </a:fillRef>
          <a:effectRef idx="0">
            <a:schemeClr val="dk1"/>
          </a:effectRef>
          <a:fontRef idx="minor">
            <a:schemeClr val="dk1"/>
          </a:fontRef>
        </p:style>
        <p:txBody>
          <a:bodyPr lIns="91418" tIns="45710" rIns="91418" bIns="45710" rtlCol="0" anchor="ctr"/>
          <a:lstStyle/>
          <a:p>
            <a:pPr algn="ctr" defTabSz="914180"/>
            <a:r>
              <a:rPr lang="en-NZ" sz="1600" b="1" u="sng" dirty="0">
                <a:solidFill>
                  <a:srgbClr val="00B050"/>
                </a:solidFill>
              </a:rPr>
              <a:t>POLITICAL DOMAIN</a:t>
            </a:r>
          </a:p>
        </p:txBody>
      </p:sp>
      <p:sp>
        <p:nvSpPr>
          <p:cNvPr id="54" name="Rectangle 53"/>
          <p:cNvSpPr/>
          <p:nvPr/>
        </p:nvSpPr>
        <p:spPr>
          <a:xfrm>
            <a:off x="1727172" y="3453135"/>
            <a:ext cx="1656184" cy="576064"/>
          </a:xfrm>
          <a:prstGeom prst="rect">
            <a:avLst/>
          </a:prstGeom>
        </p:spPr>
        <p:style>
          <a:lnRef idx="0">
            <a:schemeClr val="accent1"/>
          </a:lnRef>
          <a:fillRef idx="3">
            <a:schemeClr val="accent1"/>
          </a:fillRef>
          <a:effectRef idx="3">
            <a:schemeClr val="accent1"/>
          </a:effectRef>
          <a:fontRef idx="minor">
            <a:schemeClr val="lt1"/>
          </a:fontRef>
        </p:style>
        <p:txBody>
          <a:bodyPr lIns="91418" tIns="45710" rIns="91418" bIns="45710" rtlCol="0" anchor="ctr"/>
          <a:lstStyle/>
          <a:p>
            <a:pPr algn="ctr" defTabSz="914180"/>
            <a:r>
              <a:rPr lang="en-NZ" sz="1100" b="1" dirty="0">
                <a:solidFill>
                  <a:prstClr val="white"/>
                </a:solidFill>
              </a:rPr>
              <a:t>Operational Leadership</a:t>
            </a:r>
          </a:p>
        </p:txBody>
      </p:sp>
      <p:sp>
        <p:nvSpPr>
          <p:cNvPr id="55" name="Rectangle 54"/>
          <p:cNvSpPr/>
          <p:nvPr/>
        </p:nvSpPr>
        <p:spPr>
          <a:xfrm>
            <a:off x="1703512" y="5982565"/>
            <a:ext cx="1656184" cy="470773"/>
          </a:xfrm>
          <a:prstGeom prst="rect">
            <a:avLst/>
          </a:prstGeom>
        </p:spPr>
        <p:style>
          <a:lnRef idx="1">
            <a:schemeClr val="accent3"/>
          </a:lnRef>
          <a:fillRef idx="3">
            <a:schemeClr val="accent3"/>
          </a:fillRef>
          <a:effectRef idx="2">
            <a:schemeClr val="accent3"/>
          </a:effectRef>
          <a:fontRef idx="minor">
            <a:schemeClr val="lt1"/>
          </a:fontRef>
        </p:style>
        <p:txBody>
          <a:bodyPr lIns="91418" tIns="45710" rIns="91418" bIns="45710" rtlCol="0" anchor="ctr"/>
          <a:lstStyle/>
          <a:p>
            <a:pPr algn="ctr" defTabSz="914180"/>
            <a:r>
              <a:rPr lang="en-NZ" sz="1100" b="1" dirty="0">
                <a:solidFill>
                  <a:prstClr val="white"/>
                </a:solidFill>
              </a:rPr>
              <a:t>Delivery Settings</a:t>
            </a:r>
          </a:p>
        </p:txBody>
      </p:sp>
      <p:sp>
        <p:nvSpPr>
          <p:cNvPr id="61" name="Rounded Rectangle 60"/>
          <p:cNvSpPr/>
          <p:nvPr/>
        </p:nvSpPr>
        <p:spPr>
          <a:xfrm>
            <a:off x="3719736" y="3068963"/>
            <a:ext cx="6696744" cy="3464901"/>
          </a:xfrm>
          <a:prstGeom prst="roundRect">
            <a:avLst/>
          </a:prstGeom>
          <a:solidFill>
            <a:schemeClr val="bg1">
              <a:lumMod val="85000"/>
            </a:schemeClr>
          </a:solidFill>
          <a:ln w="28575">
            <a:solidFill>
              <a:schemeClr val="tx1"/>
            </a:solidFill>
          </a:ln>
        </p:spPr>
        <p:style>
          <a:lnRef idx="1">
            <a:schemeClr val="accent3"/>
          </a:lnRef>
          <a:fillRef idx="3">
            <a:schemeClr val="accent3"/>
          </a:fillRef>
          <a:effectRef idx="2">
            <a:schemeClr val="accent3"/>
          </a:effectRef>
          <a:fontRef idx="minor">
            <a:schemeClr val="lt1"/>
          </a:fontRef>
        </p:style>
        <p:txBody>
          <a:bodyPr lIns="91418" tIns="45710" rIns="91418" bIns="45710" rtlCol="0" anchor="ctr"/>
          <a:lstStyle/>
          <a:p>
            <a:pPr algn="ctr" defTabSz="914180"/>
            <a:endParaRPr lang="en-NZ" dirty="0">
              <a:solidFill>
                <a:prstClr val="white"/>
              </a:solidFill>
            </a:endParaRPr>
          </a:p>
        </p:txBody>
      </p:sp>
      <p:sp>
        <p:nvSpPr>
          <p:cNvPr id="64" name="Rounded Rectangle 63"/>
          <p:cNvSpPr/>
          <p:nvPr/>
        </p:nvSpPr>
        <p:spPr>
          <a:xfrm>
            <a:off x="4313802" y="3284984"/>
            <a:ext cx="5580620" cy="912366"/>
          </a:xfrm>
          <a:prstGeom prst="roundRect">
            <a:avLst/>
          </a:prstGeom>
          <a:solidFill>
            <a:schemeClr val="bg1">
              <a:lumMod val="65000"/>
            </a:schemeClr>
          </a:solidFill>
          <a:ln w="28575"/>
        </p:spPr>
        <p:style>
          <a:lnRef idx="1">
            <a:schemeClr val="dk1"/>
          </a:lnRef>
          <a:fillRef idx="2">
            <a:schemeClr val="dk1"/>
          </a:fillRef>
          <a:effectRef idx="1">
            <a:schemeClr val="dk1"/>
          </a:effectRef>
          <a:fontRef idx="minor">
            <a:schemeClr val="dk1"/>
          </a:fontRef>
        </p:style>
        <p:txBody>
          <a:bodyPr lIns="91418" tIns="45710" rIns="91418" bIns="45710" rtlCol="0" anchor="ctr"/>
          <a:lstStyle/>
          <a:p>
            <a:pPr algn="ctr" defTabSz="914180"/>
            <a:endParaRPr lang="en-NZ" dirty="0">
              <a:solidFill>
                <a:prstClr val="black"/>
              </a:solidFill>
            </a:endParaRPr>
          </a:p>
        </p:txBody>
      </p:sp>
      <p:sp>
        <p:nvSpPr>
          <p:cNvPr id="65" name="Rounded Rectangle 64"/>
          <p:cNvSpPr/>
          <p:nvPr/>
        </p:nvSpPr>
        <p:spPr>
          <a:xfrm>
            <a:off x="3863752" y="4259725"/>
            <a:ext cx="1182770" cy="786337"/>
          </a:xfrm>
          <a:prstGeom prst="roundRect">
            <a:avLst/>
          </a:prstGeom>
        </p:spPr>
        <p:style>
          <a:lnRef idx="0">
            <a:schemeClr val="accent6"/>
          </a:lnRef>
          <a:fillRef idx="3">
            <a:schemeClr val="accent6"/>
          </a:fillRef>
          <a:effectRef idx="3">
            <a:schemeClr val="accent6"/>
          </a:effectRef>
          <a:fontRef idx="minor">
            <a:schemeClr val="lt1"/>
          </a:fontRef>
        </p:style>
        <p:txBody>
          <a:bodyPr lIns="91418" tIns="45710" rIns="91418" bIns="45710" rtlCol="0" anchor="ctr"/>
          <a:lstStyle/>
          <a:p>
            <a:pPr algn="ctr" defTabSz="914180"/>
            <a:r>
              <a:rPr lang="en-NZ" sz="900" b="1" dirty="0">
                <a:solidFill>
                  <a:prstClr val="white"/>
                </a:solidFill>
              </a:rPr>
              <a:t>Te Tai Tokerau Whanau Ora Collective</a:t>
            </a:r>
            <a:br>
              <a:rPr lang="en-NZ" sz="900" b="1" dirty="0">
                <a:solidFill>
                  <a:prstClr val="white"/>
                </a:solidFill>
              </a:rPr>
            </a:br>
            <a:r>
              <a:rPr lang="en-NZ" sz="900" b="1" dirty="0">
                <a:solidFill>
                  <a:prstClr val="white"/>
                </a:solidFill>
              </a:rPr>
              <a:t>(Te Hiku):</a:t>
            </a:r>
            <a:r>
              <a:rPr lang="en-NZ" sz="900" dirty="0">
                <a:solidFill>
                  <a:prstClr val="white"/>
                </a:solidFill>
              </a:rPr>
              <a:t> THoTHoTI, WOP, TRoTR</a:t>
            </a:r>
          </a:p>
        </p:txBody>
      </p:sp>
      <p:sp>
        <p:nvSpPr>
          <p:cNvPr id="66" name="Rounded Rectangle 65"/>
          <p:cNvSpPr/>
          <p:nvPr/>
        </p:nvSpPr>
        <p:spPr>
          <a:xfrm>
            <a:off x="9229358" y="4282793"/>
            <a:ext cx="1060388" cy="751288"/>
          </a:xfrm>
          <a:prstGeom prst="roundRect">
            <a:avLst/>
          </a:prstGeom>
        </p:spPr>
        <p:style>
          <a:lnRef idx="0">
            <a:schemeClr val="accent6"/>
          </a:lnRef>
          <a:fillRef idx="3">
            <a:schemeClr val="accent6"/>
          </a:fillRef>
          <a:effectRef idx="3">
            <a:schemeClr val="accent6"/>
          </a:effectRef>
          <a:fontRef idx="minor">
            <a:schemeClr val="lt1"/>
          </a:fontRef>
        </p:style>
        <p:txBody>
          <a:bodyPr lIns="91418" tIns="45710" rIns="91418" bIns="45710" rtlCol="0" anchor="ctr"/>
          <a:lstStyle/>
          <a:p>
            <a:pPr algn="ctr" defTabSz="914180"/>
            <a:r>
              <a:rPr lang="en-NZ" sz="1100" b="1" dirty="0">
                <a:solidFill>
                  <a:prstClr val="white"/>
                </a:solidFill>
              </a:rPr>
              <a:t>Other partners:</a:t>
            </a:r>
            <a:r>
              <a:rPr lang="en-NZ" sz="1100" dirty="0">
                <a:solidFill>
                  <a:prstClr val="white"/>
                </a:solidFill>
              </a:rPr>
              <a:t> </a:t>
            </a:r>
            <a:r>
              <a:rPr lang="en-NZ" sz="900" dirty="0">
                <a:solidFill>
                  <a:prstClr val="white"/>
                </a:solidFill>
              </a:rPr>
              <a:t>FNDC, FNReap, Sport Nthld. </a:t>
            </a:r>
            <a:br>
              <a:rPr lang="en-NZ" sz="900" dirty="0">
                <a:solidFill>
                  <a:prstClr val="white"/>
                </a:solidFill>
              </a:rPr>
            </a:br>
            <a:r>
              <a:rPr lang="en-NZ" sz="900" dirty="0">
                <a:solidFill>
                  <a:prstClr val="white"/>
                </a:solidFill>
              </a:rPr>
              <a:t>He Korowai etc</a:t>
            </a:r>
          </a:p>
        </p:txBody>
      </p:sp>
      <p:sp>
        <p:nvSpPr>
          <p:cNvPr id="67" name="Rounded Rectangle 66"/>
          <p:cNvSpPr/>
          <p:nvPr/>
        </p:nvSpPr>
        <p:spPr>
          <a:xfrm>
            <a:off x="8165680" y="4279887"/>
            <a:ext cx="1017112" cy="754194"/>
          </a:xfrm>
          <a:prstGeom prst="roundRect">
            <a:avLst/>
          </a:prstGeom>
        </p:spPr>
        <p:style>
          <a:lnRef idx="0">
            <a:schemeClr val="accent6"/>
          </a:lnRef>
          <a:fillRef idx="3">
            <a:schemeClr val="accent6"/>
          </a:fillRef>
          <a:effectRef idx="3">
            <a:schemeClr val="accent6"/>
          </a:effectRef>
          <a:fontRef idx="minor">
            <a:schemeClr val="lt1"/>
          </a:fontRef>
        </p:style>
        <p:txBody>
          <a:bodyPr lIns="91418" tIns="45710" rIns="91418" bIns="45710" rtlCol="0" anchor="ctr"/>
          <a:lstStyle/>
          <a:p>
            <a:pPr algn="ctr" defTabSz="914180"/>
            <a:r>
              <a:rPr lang="en-NZ" sz="700" b="1" dirty="0">
                <a:solidFill>
                  <a:prstClr val="white"/>
                </a:solidFill>
              </a:rPr>
              <a:t>PAG: </a:t>
            </a:r>
            <a:br>
              <a:rPr lang="en-NZ" sz="700" b="1" dirty="0">
                <a:solidFill>
                  <a:prstClr val="white"/>
                </a:solidFill>
              </a:rPr>
            </a:br>
            <a:r>
              <a:rPr lang="en-NZ" sz="700" dirty="0">
                <a:solidFill>
                  <a:prstClr val="white"/>
                </a:solidFill>
              </a:rPr>
              <a:t>Safer Communities Council, TRoTR ,TTPHO,Waitomo&lt;, TRHoM, AMTB, Navilluso Ltd</a:t>
            </a:r>
          </a:p>
        </p:txBody>
      </p:sp>
      <p:sp>
        <p:nvSpPr>
          <p:cNvPr id="68" name="Rounded Rectangle 67"/>
          <p:cNvSpPr/>
          <p:nvPr/>
        </p:nvSpPr>
        <p:spPr>
          <a:xfrm>
            <a:off x="5172240" y="4259725"/>
            <a:ext cx="995768" cy="774356"/>
          </a:xfrm>
          <a:prstGeom prst="roundRect">
            <a:avLst/>
          </a:prstGeom>
        </p:spPr>
        <p:style>
          <a:lnRef idx="0">
            <a:schemeClr val="accent6"/>
          </a:lnRef>
          <a:fillRef idx="3">
            <a:schemeClr val="accent6"/>
          </a:fillRef>
          <a:effectRef idx="3">
            <a:schemeClr val="accent6"/>
          </a:effectRef>
          <a:fontRef idx="minor">
            <a:schemeClr val="lt1"/>
          </a:fontRef>
        </p:style>
        <p:txBody>
          <a:bodyPr lIns="91418" tIns="45710" rIns="91418" bIns="45710" rtlCol="0" anchor="ctr"/>
          <a:lstStyle/>
          <a:p>
            <a:pPr algn="ctr" defTabSz="914180"/>
            <a:r>
              <a:rPr lang="en-NZ" sz="1100" b="1" dirty="0">
                <a:solidFill>
                  <a:prstClr val="white"/>
                </a:solidFill>
              </a:rPr>
              <a:t>CoLab: </a:t>
            </a:r>
            <a:r>
              <a:rPr lang="en-NZ" sz="900" dirty="0">
                <a:solidFill>
                  <a:prstClr val="white"/>
                </a:solidFill>
              </a:rPr>
              <a:t>Waitomo, TWRoM, NKSHS, AMTB, TRoTR</a:t>
            </a:r>
          </a:p>
        </p:txBody>
      </p:sp>
      <p:sp>
        <p:nvSpPr>
          <p:cNvPr id="98" name="Down Arrow 97"/>
          <p:cNvSpPr/>
          <p:nvPr/>
        </p:nvSpPr>
        <p:spPr>
          <a:xfrm>
            <a:off x="6870120" y="4023205"/>
            <a:ext cx="377898" cy="335666"/>
          </a:xfrm>
          <a:prstGeom prst="downArrow">
            <a:avLst>
              <a:gd name="adj1" fmla="val 38136"/>
              <a:gd name="adj2" fmla="val 56396"/>
            </a:avLst>
          </a:prstGeom>
        </p:spPr>
        <p:style>
          <a:lnRef idx="1">
            <a:schemeClr val="dk1"/>
          </a:lnRef>
          <a:fillRef idx="3">
            <a:schemeClr val="dk1"/>
          </a:fillRef>
          <a:effectRef idx="2">
            <a:schemeClr val="dk1"/>
          </a:effectRef>
          <a:fontRef idx="minor">
            <a:schemeClr val="lt1"/>
          </a:fontRef>
        </p:style>
        <p:txBody>
          <a:bodyPr lIns="91418" tIns="45710" rIns="91418" bIns="45710" rtlCol="0" anchor="ctr"/>
          <a:lstStyle/>
          <a:p>
            <a:pPr algn="ctr" defTabSz="914180"/>
            <a:endParaRPr lang="en-NZ" sz="1000" dirty="0">
              <a:solidFill>
                <a:prstClr val="white"/>
              </a:solidFill>
            </a:endParaRPr>
          </a:p>
        </p:txBody>
      </p:sp>
      <p:grpSp>
        <p:nvGrpSpPr>
          <p:cNvPr id="139" name="Group 138"/>
          <p:cNvGrpSpPr/>
          <p:nvPr/>
        </p:nvGrpSpPr>
        <p:grpSpPr>
          <a:xfrm>
            <a:off x="6849598" y="2179839"/>
            <a:ext cx="437022" cy="1199976"/>
            <a:chOff x="5076056" y="2522023"/>
            <a:chExt cx="324036" cy="1763317"/>
          </a:xfrm>
        </p:grpSpPr>
        <p:sp>
          <p:nvSpPr>
            <p:cNvPr id="140" name="Up Arrow 139"/>
            <p:cNvSpPr/>
            <p:nvPr/>
          </p:nvSpPr>
          <p:spPr>
            <a:xfrm>
              <a:off x="5076056" y="2738326"/>
              <a:ext cx="324036" cy="1459349"/>
            </a:xfrm>
            <a:prstGeom prst="upArrow">
              <a:avLst>
                <a:gd name="adj1" fmla="val 54992"/>
                <a:gd name="adj2" fmla="val 39858"/>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180"/>
              <a:endParaRPr lang="en-NZ" dirty="0">
                <a:solidFill>
                  <a:prstClr val="white"/>
                </a:solidFill>
              </a:endParaRPr>
            </a:p>
          </p:txBody>
        </p:sp>
        <p:sp>
          <p:nvSpPr>
            <p:cNvPr id="141" name="TextBox 140"/>
            <p:cNvSpPr txBox="1"/>
            <p:nvPr/>
          </p:nvSpPr>
          <p:spPr>
            <a:xfrm rot="16200000">
              <a:off x="4371905" y="3318105"/>
              <a:ext cx="1763317" cy="17115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defTabSz="914180"/>
              <a:r>
                <a:rPr lang="en-NZ" sz="900" dirty="0">
                  <a:solidFill>
                    <a:prstClr val="white"/>
                  </a:solidFill>
                </a:rPr>
                <a:t>MIHT   Director</a:t>
              </a:r>
            </a:p>
          </p:txBody>
        </p:sp>
      </p:grpSp>
      <p:sp>
        <p:nvSpPr>
          <p:cNvPr id="12" name="Rounded Rectangle 11"/>
          <p:cNvSpPr/>
          <p:nvPr/>
        </p:nvSpPr>
        <p:spPr>
          <a:xfrm>
            <a:off x="6510046" y="1667764"/>
            <a:ext cx="1188132" cy="216024"/>
          </a:xfrm>
          <a:prstGeom prst="roundRect">
            <a:avLst/>
          </a:prstGeom>
        </p:spPr>
        <p:style>
          <a:lnRef idx="1">
            <a:schemeClr val="accent4"/>
          </a:lnRef>
          <a:fillRef idx="3">
            <a:schemeClr val="accent4"/>
          </a:fillRef>
          <a:effectRef idx="2">
            <a:schemeClr val="accent4"/>
          </a:effectRef>
          <a:fontRef idx="minor">
            <a:schemeClr val="lt1"/>
          </a:fontRef>
        </p:style>
        <p:txBody>
          <a:bodyPr lIns="91418" tIns="45710" rIns="91418" bIns="45710" rtlCol="0" anchor="ctr"/>
          <a:lstStyle/>
          <a:p>
            <a:pPr algn="ctr" defTabSz="914180"/>
            <a:r>
              <a:rPr lang="en-NZ" sz="1100" dirty="0">
                <a:solidFill>
                  <a:prstClr val="white"/>
                </a:solidFill>
              </a:rPr>
              <a:t>Ministries</a:t>
            </a:r>
          </a:p>
        </p:txBody>
      </p:sp>
      <p:sp>
        <p:nvSpPr>
          <p:cNvPr id="24" name="Oval 23"/>
          <p:cNvSpPr/>
          <p:nvPr/>
        </p:nvSpPr>
        <p:spPr>
          <a:xfrm>
            <a:off x="6209282" y="2090790"/>
            <a:ext cx="1699577" cy="246155"/>
          </a:xfrm>
          <a:prstGeom prst="ellipse">
            <a:avLst/>
          </a:prstGeom>
        </p:spPr>
        <p:style>
          <a:lnRef idx="1">
            <a:schemeClr val="accent4"/>
          </a:lnRef>
          <a:fillRef idx="3">
            <a:schemeClr val="accent4"/>
          </a:fillRef>
          <a:effectRef idx="2">
            <a:schemeClr val="accent4"/>
          </a:effectRef>
          <a:fontRef idx="minor">
            <a:schemeClr val="lt1"/>
          </a:fontRef>
        </p:style>
        <p:txBody>
          <a:bodyPr lIns="91418" tIns="45710" rIns="91418" bIns="45710" rtlCol="0" anchor="ctr"/>
          <a:lstStyle/>
          <a:p>
            <a:pPr algn="ctr" defTabSz="914180"/>
            <a:r>
              <a:rPr lang="en-NZ" sz="1000" dirty="0">
                <a:solidFill>
                  <a:prstClr val="white"/>
                </a:solidFill>
              </a:rPr>
              <a:t>Outcomes</a:t>
            </a:r>
          </a:p>
        </p:txBody>
      </p:sp>
      <p:sp>
        <p:nvSpPr>
          <p:cNvPr id="159" name="TextBox 158"/>
          <p:cNvSpPr txBox="1"/>
          <p:nvPr/>
        </p:nvSpPr>
        <p:spPr>
          <a:xfrm>
            <a:off x="1606816" y="46366"/>
            <a:ext cx="1896896" cy="488046"/>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418" tIns="45710" rIns="91418" bIns="45710" rtlCol="0">
            <a:spAutoFit/>
          </a:bodyPr>
          <a:lstStyle/>
          <a:p>
            <a:pPr algn="ctr" defTabSz="914180"/>
            <a:r>
              <a:rPr lang="en-NZ" sz="1300" b="1" dirty="0">
                <a:solidFill>
                  <a:prstClr val="black"/>
                </a:solidFill>
              </a:rPr>
              <a:t>Place Based</a:t>
            </a:r>
          </a:p>
          <a:p>
            <a:pPr algn="ctr" defTabSz="914180"/>
            <a:r>
              <a:rPr lang="en-NZ" sz="1300" b="1" dirty="0">
                <a:solidFill>
                  <a:prstClr val="black"/>
                </a:solidFill>
              </a:rPr>
              <a:t>Make It Happen Te Hiku</a:t>
            </a:r>
          </a:p>
        </p:txBody>
      </p:sp>
      <p:sp>
        <p:nvSpPr>
          <p:cNvPr id="160" name="Rounded Rectangle 159"/>
          <p:cNvSpPr/>
          <p:nvPr/>
        </p:nvSpPr>
        <p:spPr>
          <a:xfrm>
            <a:off x="6198833" y="4358873"/>
            <a:ext cx="1929322" cy="1623691"/>
          </a:xfrm>
          <a:prstGeom prst="roundRect">
            <a:avLst/>
          </a:prstGeom>
        </p:spPr>
        <p:style>
          <a:lnRef idx="1">
            <a:schemeClr val="accent3"/>
          </a:lnRef>
          <a:fillRef idx="3">
            <a:schemeClr val="accent3"/>
          </a:fillRef>
          <a:effectRef idx="2">
            <a:schemeClr val="accent3"/>
          </a:effectRef>
          <a:fontRef idx="minor">
            <a:schemeClr val="lt1"/>
          </a:fontRef>
        </p:style>
        <p:txBody>
          <a:bodyPr lIns="91418" tIns="45710" rIns="91418" bIns="45710" rtlCol="0" anchor="ctr"/>
          <a:lstStyle/>
          <a:p>
            <a:pPr algn="ctr" defTabSz="914180"/>
            <a:r>
              <a:rPr lang="en-NZ" sz="900" b="1" dirty="0">
                <a:solidFill>
                  <a:prstClr val="black"/>
                </a:solidFill>
              </a:rPr>
              <a:t>Leadership Groups/Project Managers </a:t>
            </a:r>
          </a:p>
          <a:p>
            <a:pPr marL="204058" indent="-204058" algn="ctr" defTabSz="914180">
              <a:buFont typeface="Arial" pitchFamily="34" charset="0"/>
              <a:buChar char="•"/>
            </a:pPr>
            <a:r>
              <a:rPr lang="en-NZ" sz="900" dirty="0">
                <a:solidFill>
                  <a:prstClr val="white"/>
                </a:solidFill>
              </a:rPr>
              <a:t>Culturally strong rich and proud</a:t>
            </a:r>
          </a:p>
          <a:p>
            <a:pPr marL="171409" indent="-171409" defTabSz="914180">
              <a:spcBef>
                <a:spcPts val="600"/>
              </a:spcBef>
              <a:buFont typeface="Arial" panose="020B0604020202020204" pitchFamily="34" charset="0"/>
              <a:buChar char="•"/>
            </a:pPr>
            <a:r>
              <a:rPr lang="en-NZ" sz="900" dirty="0">
                <a:solidFill>
                  <a:prstClr val="black"/>
                </a:solidFill>
              </a:rPr>
              <a:t>Peaceful safe and connected</a:t>
            </a:r>
          </a:p>
          <a:p>
            <a:pPr marL="171409" indent="-171409" defTabSz="914180">
              <a:spcBef>
                <a:spcPts val="600"/>
              </a:spcBef>
              <a:buFont typeface="Arial" panose="020B0604020202020204" pitchFamily="34" charset="0"/>
              <a:buChar char="•"/>
            </a:pPr>
            <a:r>
              <a:rPr lang="en-NZ" sz="900" dirty="0">
                <a:solidFill>
                  <a:prstClr val="black"/>
                </a:solidFill>
              </a:rPr>
              <a:t>Prosperous and progressive </a:t>
            </a:r>
          </a:p>
          <a:p>
            <a:pPr marL="171409" indent="-171409" defTabSz="914180">
              <a:spcBef>
                <a:spcPts val="600"/>
              </a:spcBef>
              <a:buFont typeface="Arial" panose="020B0604020202020204" pitchFamily="34" charset="0"/>
              <a:buChar char="•"/>
            </a:pPr>
            <a:r>
              <a:rPr lang="en-NZ" sz="900" dirty="0">
                <a:solidFill>
                  <a:prstClr val="white"/>
                </a:solidFill>
              </a:rPr>
              <a:t>Clean and Sustainable </a:t>
            </a:r>
          </a:p>
          <a:p>
            <a:pPr marL="171409" indent="-171409" defTabSz="914180">
              <a:spcBef>
                <a:spcPts val="600"/>
              </a:spcBef>
              <a:buFont typeface="Arial" panose="020B0604020202020204" pitchFamily="34" charset="0"/>
              <a:buChar char="•"/>
            </a:pPr>
            <a:r>
              <a:rPr lang="en-NZ" sz="900" dirty="0">
                <a:solidFill>
                  <a:prstClr val="black"/>
                </a:solidFill>
              </a:rPr>
              <a:t>Healthy and  well </a:t>
            </a:r>
          </a:p>
          <a:p>
            <a:pPr marL="171409" indent="-171409" defTabSz="914180">
              <a:spcBef>
                <a:spcPts val="600"/>
              </a:spcBef>
              <a:buFont typeface="Arial" panose="020B0604020202020204" pitchFamily="34" charset="0"/>
              <a:buChar char="•"/>
            </a:pPr>
            <a:endParaRPr lang="en-NZ" sz="1000" b="1" dirty="0">
              <a:solidFill>
                <a:prstClr val="white"/>
              </a:solidFill>
            </a:endParaRPr>
          </a:p>
        </p:txBody>
      </p:sp>
      <p:sp>
        <p:nvSpPr>
          <p:cNvPr id="161" name="Rounded Rectangle 160"/>
          <p:cNvSpPr/>
          <p:nvPr/>
        </p:nvSpPr>
        <p:spPr>
          <a:xfrm>
            <a:off x="4079777" y="5982565"/>
            <a:ext cx="1206133" cy="470773"/>
          </a:xfrm>
          <a:prstGeom prst="roundRect">
            <a:avLst/>
          </a:prstGeom>
        </p:spPr>
        <p:style>
          <a:lnRef idx="1">
            <a:schemeClr val="accent3"/>
          </a:lnRef>
          <a:fillRef idx="3">
            <a:schemeClr val="accent3"/>
          </a:fillRef>
          <a:effectRef idx="2">
            <a:schemeClr val="accent3"/>
          </a:effectRef>
          <a:fontRef idx="minor">
            <a:schemeClr val="lt1"/>
          </a:fontRef>
        </p:style>
        <p:txBody>
          <a:bodyPr lIns="91418" tIns="45710" rIns="91418" bIns="45710" rtlCol="0" anchor="ctr"/>
          <a:lstStyle/>
          <a:p>
            <a:pPr algn="ctr" defTabSz="914180"/>
            <a:r>
              <a:rPr lang="en-NZ" sz="1000" dirty="0">
                <a:solidFill>
                  <a:prstClr val="white"/>
                </a:solidFill>
              </a:rPr>
              <a:t>Other community settings i.e. marae</a:t>
            </a:r>
          </a:p>
        </p:txBody>
      </p:sp>
      <p:sp>
        <p:nvSpPr>
          <p:cNvPr id="162" name="Rounded Rectangle 161"/>
          <p:cNvSpPr/>
          <p:nvPr/>
        </p:nvSpPr>
        <p:spPr>
          <a:xfrm>
            <a:off x="5373630" y="5982566"/>
            <a:ext cx="1534947" cy="447439"/>
          </a:xfrm>
          <a:prstGeom prst="roundRect">
            <a:avLst/>
          </a:prstGeom>
        </p:spPr>
        <p:style>
          <a:lnRef idx="1">
            <a:schemeClr val="accent3"/>
          </a:lnRef>
          <a:fillRef idx="3">
            <a:schemeClr val="accent3"/>
          </a:fillRef>
          <a:effectRef idx="2">
            <a:schemeClr val="accent3"/>
          </a:effectRef>
          <a:fontRef idx="minor">
            <a:schemeClr val="lt1"/>
          </a:fontRef>
        </p:style>
        <p:txBody>
          <a:bodyPr lIns="91418" tIns="45710" rIns="91418" bIns="45710" rtlCol="0" anchor="ctr"/>
          <a:lstStyle/>
          <a:p>
            <a:pPr algn="ctr" defTabSz="914180"/>
            <a:r>
              <a:rPr lang="en-NZ" sz="1000" dirty="0">
                <a:solidFill>
                  <a:prstClr val="white"/>
                </a:solidFill>
              </a:rPr>
              <a:t>Sports &amp; leisure settings i.e. rugby clubs</a:t>
            </a:r>
          </a:p>
        </p:txBody>
      </p:sp>
      <p:sp>
        <p:nvSpPr>
          <p:cNvPr id="163" name="Rounded Rectangle 162"/>
          <p:cNvSpPr/>
          <p:nvPr/>
        </p:nvSpPr>
        <p:spPr>
          <a:xfrm>
            <a:off x="7011073" y="5982565"/>
            <a:ext cx="1659214" cy="432049"/>
          </a:xfrm>
          <a:prstGeom prst="roundRect">
            <a:avLst/>
          </a:prstGeom>
        </p:spPr>
        <p:style>
          <a:lnRef idx="1">
            <a:schemeClr val="accent3"/>
          </a:lnRef>
          <a:fillRef idx="3">
            <a:schemeClr val="accent3"/>
          </a:fillRef>
          <a:effectRef idx="2">
            <a:schemeClr val="accent3"/>
          </a:effectRef>
          <a:fontRef idx="minor">
            <a:schemeClr val="lt1"/>
          </a:fontRef>
        </p:style>
        <p:txBody>
          <a:bodyPr lIns="91418" tIns="45710" rIns="91418" bIns="45710" rtlCol="0" anchor="ctr"/>
          <a:lstStyle/>
          <a:p>
            <a:pPr algn="ctr" defTabSz="914180"/>
            <a:r>
              <a:rPr lang="en-NZ" sz="1000" dirty="0">
                <a:solidFill>
                  <a:prstClr val="white"/>
                </a:solidFill>
              </a:rPr>
              <a:t>Schools, ECE, </a:t>
            </a:r>
            <a:br>
              <a:rPr lang="en-NZ" sz="1000" dirty="0">
                <a:solidFill>
                  <a:prstClr val="white"/>
                </a:solidFill>
              </a:rPr>
            </a:br>
            <a:r>
              <a:rPr lang="en-NZ" sz="1000" dirty="0">
                <a:solidFill>
                  <a:prstClr val="white"/>
                </a:solidFill>
              </a:rPr>
              <a:t>tertiary edn. settings</a:t>
            </a:r>
          </a:p>
        </p:txBody>
      </p:sp>
      <p:sp>
        <p:nvSpPr>
          <p:cNvPr id="164" name="Rounded Rectangle 163"/>
          <p:cNvSpPr/>
          <p:nvPr/>
        </p:nvSpPr>
        <p:spPr>
          <a:xfrm>
            <a:off x="8742295" y="5982562"/>
            <a:ext cx="1349172" cy="432050"/>
          </a:xfrm>
          <a:prstGeom prst="roundRect">
            <a:avLst/>
          </a:prstGeom>
        </p:spPr>
        <p:style>
          <a:lnRef idx="1">
            <a:schemeClr val="accent3"/>
          </a:lnRef>
          <a:fillRef idx="3">
            <a:schemeClr val="accent3"/>
          </a:fillRef>
          <a:effectRef idx="2">
            <a:schemeClr val="accent3"/>
          </a:effectRef>
          <a:fontRef idx="minor">
            <a:schemeClr val="lt1"/>
          </a:fontRef>
        </p:style>
        <p:txBody>
          <a:bodyPr lIns="91418" tIns="45710" rIns="91418" bIns="45710" rtlCol="0" anchor="ctr"/>
          <a:lstStyle/>
          <a:p>
            <a:pPr algn="ctr" defTabSz="914180"/>
            <a:r>
              <a:rPr lang="en-NZ" sz="1000" dirty="0">
                <a:solidFill>
                  <a:prstClr val="white"/>
                </a:solidFill>
              </a:rPr>
              <a:t>Work Places i.e. JNL, Forestry etc.</a:t>
            </a:r>
          </a:p>
        </p:txBody>
      </p:sp>
      <p:sp>
        <p:nvSpPr>
          <p:cNvPr id="80" name="Rounded Rectangle 79"/>
          <p:cNvSpPr/>
          <p:nvPr/>
        </p:nvSpPr>
        <p:spPr>
          <a:xfrm>
            <a:off x="4473829" y="3361160"/>
            <a:ext cx="4933964" cy="715912"/>
          </a:xfrm>
          <a:prstGeom prst="roundRect">
            <a:avLst/>
          </a:prstGeom>
        </p:spPr>
        <p:style>
          <a:lnRef idx="0">
            <a:schemeClr val="accent1"/>
          </a:lnRef>
          <a:fillRef idx="3">
            <a:schemeClr val="accent1"/>
          </a:fillRef>
          <a:effectRef idx="3">
            <a:schemeClr val="accent1"/>
          </a:effectRef>
          <a:fontRef idx="minor">
            <a:schemeClr val="lt1"/>
          </a:fontRef>
        </p:style>
        <p:txBody>
          <a:bodyPr lIns="91418" tIns="45710" rIns="91418" bIns="45710" rtlCol="0" anchor="ctr"/>
          <a:lstStyle/>
          <a:p>
            <a:pPr algn="ctr" defTabSz="914180"/>
            <a:r>
              <a:rPr lang="en-NZ" sz="1100" b="1" dirty="0">
                <a:solidFill>
                  <a:prstClr val="white"/>
                </a:solidFill>
              </a:rPr>
              <a:t>COLLECTIVE IMPACT + Performance Accountability</a:t>
            </a:r>
          </a:p>
          <a:p>
            <a:pPr algn="ctr" defTabSz="914180"/>
            <a:r>
              <a:rPr lang="en-NZ" sz="1100" dirty="0">
                <a:solidFill>
                  <a:prstClr val="white"/>
                </a:solidFill>
              </a:rPr>
              <a:t>Community, NGOs, Business Sector  and  Gov’t agency support: </a:t>
            </a:r>
            <a:br>
              <a:rPr lang="en-NZ" sz="1100" dirty="0">
                <a:solidFill>
                  <a:prstClr val="white"/>
                </a:solidFill>
              </a:rPr>
            </a:br>
            <a:r>
              <a:rPr lang="en-NZ" sz="1100" dirty="0">
                <a:solidFill>
                  <a:prstClr val="white"/>
                </a:solidFill>
              </a:rPr>
              <a:t>MSD, NDHB, FNDC, MOE, MPI, DOC, TPK, Justice, Police, MBIE</a:t>
            </a:r>
          </a:p>
        </p:txBody>
      </p:sp>
      <p:grpSp>
        <p:nvGrpSpPr>
          <p:cNvPr id="135" name="Group 134"/>
          <p:cNvGrpSpPr/>
          <p:nvPr/>
        </p:nvGrpSpPr>
        <p:grpSpPr>
          <a:xfrm>
            <a:off x="6267019" y="1866211"/>
            <a:ext cx="486054" cy="1586927"/>
            <a:chOff x="5090693" y="2316290"/>
            <a:chExt cx="280394" cy="2193767"/>
          </a:xfrm>
          <a:solidFill>
            <a:schemeClr val="accent4">
              <a:lumMod val="60000"/>
              <a:lumOff val="40000"/>
            </a:schemeClr>
          </a:solidFill>
        </p:grpSpPr>
        <p:sp>
          <p:nvSpPr>
            <p:cNvPr id="134" name="Up Arrow 133"/>
            <p:cNvSpPr/>
            <p:nvPr/>
          </p:nvSpPr>
          <p:spPr>
            <a:xfrm>
              <a:off x="5090693" y="2316290"/>
              <a:ext cx="280394" cy="2053650"/>
            </a:xfrm>
            <a:prstGeom prst="upArrow">
              <a:avLst>
                <a:gd name="adj1" fmla="val 54547"/>
                <a:gd name="adj2" fmla="val 35238"/>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180"/>
              <a:endParaRPr lang="en-NZ" dirty="0">
                <a:solidFill>
                  <a:prstClr val="black"/>
                </a:solidFill>
              </a:endParaRPr>
            </a:p>
          </p:txBody>
        </p:sp>
        <p:sp>
          <p:nvSpPr>
            <p:cNvPr id="133" name="TextBox 132"/>
            <p:cNvSpPr txBox="1"/>
            <p:nvPr/>
          </p:nvSpPr>
          <p:spPr>
            <a:xfrm rot="16200000">
              <a:off x="4164772" y="3339750"/>
              <a:ext cx="2127555" cy="21306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defTabSz="914180"/>
              <a:r>
                <a:rPr lang="en-NZ" sz="900" dirty="0">
                  <a:solidFill>
                    <a:prstClr val="white"/>
                  </a:solidFill>
                </a:rPr>
                <a:t>Reports against  </a:t>
              </a:r>
              <a:br>
                <a:rPr lang="en-NZ" sz="900" dirty="0">
                  <a:solidFill>
                    <a:prstClr val="white"/>
                  </a:solidFill>
                </a:rPr>
              </a:br>
              <a:r>
                <a:rPr lang="en-NZ" sz="900" dirty="0">
                  <a:solidFill>
                    <a:prstClr val="white"/>
                  </a:solidFill>
                </a:rPr>
                <a:t>line of sight</a:t>
              </a:r>
            </a:p>
          </p:txBody>
        </p:sp>
      </p:grpSp>
      <p:grpSp>
        <p:nvGrpSpPr>
          <p:cNvPr id="138" name="Group 137"/>
          <p:cNvGrpSpPr/>
          <p:nvPr/>
        </p:nvGrpSpPr>
        <p:grpSpPr>
          <a:xfrm>
            <a:off x="7320136" y="1878080"/>
            <a:ext cx="500016" cy="1483084"/>
            <a:chOff x="5954154" y="2619867"/>
            <a:chExt cx="274030" cy="1774666"/>
          </a:xfrm>
        </p:grpSpPr>
        <p:sp>
          <p:nvSpPr>
            <p:cNvPr id="136" name="Down Arrow 135"/>
            <p:cNvSpPr/>
            <p:nvPr/>
          </p:nvSpPr>
          <p:spPr>
            <a:xfrm>
              <a:off x="5954154" y="2620464"/>
              <a:ext cx="274030" cy="1774069"/>
            </a:xfrm>
            <a:prstGeom prst="downArrow">
              <a:avLst>
                <a:gd name="adj1" fmla="val 50302"/>
                <a:gd name="adj2" fmla="val 45491"/>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180"/>
              <a:endParaRPr lang="en-NZ" dirty="0">
                <a:solidFill>
                  <a:prstClr val="white"/>
                </a:solidFill>
              </a:endParaRPr>
            </a:p>
          </p:txBody>
        </p:sp>
        <p:sp>
          <p:nvSpPr>
            <p:cNvPr id="132" name="TextBox 131"/>
            <p:cNvSpPr txBox="1"/>
            <p:nvPr/>
          </p:nvSpPr>
          <p:spPr>
            <a:xfrm rot="16200000">
              <a:off x="5197225" y="3403499"/>
              <a:ext cx="1769674" cy="202410"/>
            </a:xfrm>
            <a:prstGeom prst="rect">
              <a:avLst/>
            </a:prstGeom>
            <a:noFill/>
          </p:spPr>
          <p:txBody>
            <a:bodyPr wrap="square" rtlCol="0">
              <a:spAutoFit/>
            </a:bodyPr>
            <a:lstStyle/>
            <a:p>
              <a:pPr algn="ctr" defTabSz="914180"/>
              <a:r>
                <a:rPr lang="en-NZ" sz="900" dirty="0">
                  <a:solidFill>
                    <a:prstClr val="white"/>
                  </a:solidFill>
                  <a:latin typeface="Calibri"/>
                </a:rPr>
                <a:t>Purchasing and delivering services</a:t>
              </a:r>
            </a:p>
          </p:txBody>
        </p:sp>
      </p:grpSp>
      <p:sp>
        <p:nvSpPr>
          <p:cNvPr id="100" name="Rectangle 99"/>
          <p:cNvSpPr/>
          <p:nvPr/>
        </p:nvSpPr>
        <p:spPr>
          <a:xfrm>
            <a:off x="1727172" y="4358871"/>
            <a:ext cx="1656184" cy="576064"/>
          </a:xfrm>
          <a:prstGeom prst="rect">
            <a:avLst/>
          </a:prstGeom>
        </p:spPr>
        <p:style>
          <a:lnRef idx="0">
            <a:schemeClr val="accent6"/>
          </a:lnRef>
          <a:fillRef idx="3">
            <a:schemeClr val="accent6"/>
          </a:fillRef>
          <a:effectRef idx="3">
            <a:schemeClr val="accent6"/>
          </a:effectRef>
          <a:fontRef idx="minor">
            <a:schemeClr val="lt1"/>
          </a:fontRef>
        </p:style>
        <p:txBody>
          <a:bodyPr lIns="91418" tIns="45710" rIns="91418" bIns="45710" rtlCol="0" anchor="ctr"/>
          <a:lstStyle/>
          <a:p>
            <a:pPr algn="ctr" defTabSz="914180"/>
            <a:r>
              <a:rPr lang="en-NZ" sz="1100" b="1" dirty="0">
                <a:solidFill>
                  <a:prstClr val="white"/>
                </a:solidFill>
              </a:rPr>
              <a:t>Collaborative Implementation</a:t>
            </a:r>
          </a:p>
        </p:txBody>
      </p:sp>
      <p:sp>
        <p:nvSpPr>
          <p:cNvPr id="101" name="Rectangle 100"/>
          <p:cNvSpPr/>
          <p:nvPr/>
        </p:nvSpPr>
        <p:spPr>
          <a:xfrm>
            <a:off x="1722960" y="5229200"/>
            <a:ext cx="1656184" cy="576064"/>
          </a:xfrm>
          <a:prstGeom prst="rect">
            <a:avLst/>
          </a:prstGeom>
        </p:spPr>
        <p:style>
          <a:lnRef idx="0">
            <a:schemeClr val="accent5"/>
          </a:lnRef>
          <a:fillRef idx="3">
            <a:schemeClr val="accent5"/>
          </a:fillRef>
          <a:effectRef idx="3">
            <a:schemeClr val="accent5"/>
          </a:effectRef>
          <a:fontRef idx="minor">
            <a:schemeClr val="lt1"/>
          </a:fontRef>
        </p:style>
        <p:txBody>
          <a:bodyPr lIns="91418" tIns="45710" rIns="91418" bIns="45710" rtlCol="0" anchor="ctr"/>
          <a:lstStyle/>
          <a:p>
            <a:pPr algn="ctr" defTabSz="914180"/>
            <a:r>
              <a:rPr lang="en-NZ" sz="1100" b="1" dirty="0">
                <a:solidFill>
                  <a:prstClr val="white"/>
                </a:solidFill>
              </a:rPr>
              <a:t>Delivery Framework</a:t>
            </a:r>
          </a:p>
        </p:txBody>
      </p:sp>
      <p:sp>
        <p:nvSpPr>
          <p:cNvPr id="102" name="Rounded Rectangle 101"/>
          <p:cNvSpPr/>
          <p:nvPr/>
        </p:nvSpPr>
        <p:spPr>
          <a:xfrm>
            <a:off x="3863752" y="5157193"/>
            <a:ext cx="1182770" cy="648072"/>
          </a:xfrm>
          <a:prstGeom prst="roundRect">
            <a:avLst/>
          </a:prstGeom>
        </p:spPr>
        <p:style>
          <a:lnRef idx="0">
            <a:schemeClr val="accent5"/>
          </a:lnRef>
          <a:fillRef idx="3">
            <a:schemeClr val="accent5"/>
          </a:fillRef>
          <a:effectRef idx="3">
            <a:schemeClr val="accent5"/>
          </a:effectRef>
          <a:fontRef idx="minor">
            <a:schemeClr val="lt1"/>
          </a:fontRef>
        </p:style>
        <p:txBody>
          <a:bodyPr lIns="91418" tIns="45710" rIns="91418" bIns="45710" rtlCol="0" anchor="ctr"/>
          <a:lstStyle/>
          <a:p>
            <a:pPr algn="ctr" defTabSz="914180"/>
            <a:r>
              <a:rPr lang="en-NZ" sz="900" dirty="0">
                <a:solidFill>
                  <a:prstClr val="white"/>
                </a:solidFill>
              </a:rPr>
              <a:t>Optimise impact through ‘joined-up’ programmes and services.</a:t>
            </a:r>
          </a:p>
        </p:txBody>
      </p:sp>
      <p:sp>
        <p:nvSpPr>
          <p:cNvPr id="103" name="Rounded Rectangle 102"/>
          <p:cNvSpPr/>
          <p:nvPr/>
        </p:nvSpPr>
        <p:spPr>
          <a:xfrm>
            <a:off x="5172240" y="5157193"/>
            <a:ext cx="995768" cy="648072"/>
          </a:xfrm>
          <a:prstGeom prst="roundRect">
            <a:avLst/>
          </a:prstGeom>
        </p:spPr>
        <p:style>
          <a:lnRef idx="0">
            <a:schemeClr val="accent5"/>
          </a:lnRef>
          <a:fillRef idx="3">
            <a:schemeClr val="accent5"/>
          </a:fillRef>
          <a:effectRef idx="3">
            <a:schemeClr val="accent5"/>
          </a:effectRef>
          <a:fontRef idx="minor">
            <a:schemeClr val="lt1"/>
          </a:fontRef>
        </p:style>
        <p:txBody>
          <a:bodyPr lIns="91418" tIns="45710" rIns="91418" bIns="45710" rtlCol="0" anchor="ctr"/>
          <a:lstStyle/>
          <a:p>
            <a:pPr algn="ctr" defTabSz="914180"/>
            <a:r>
              <a:rPr lang="en-NZ" sz="900" dirty="0">
                <a:solidFill>
                  <a:prstClr val="white"/>
                </a:solidFill>
              </a:rPr>
              <a:t>Targeted social marketing</a:t>
            </a:r>
          </a:p>
        </p:txBody>
      </p:sp>
      <p:sp>
        <p:nvSpPr>
          <p:cNvPr id="104" name="Rounded Rectangle 103"/>
          <p:cNvSpPr/>
          <p:nvPr/>
        </p:nvSpPr>
        <p:spPr>
          <a:xfrm>
            <a:off x="8203739" y="5157193"/>
            <a:ext cx="998930" cy="648072"/>
          </a:xfrm>
          <a:prstGeom prst="roundRect">
            <a:avLst/>
          </a:prstGeom>
        </p:spPr>
        <p:style>
          <a:lnRef idx="0">
            <a:schemeClr val="accent5"/>
          </a:lnRef>
          <a:fillRef idx="3">
            <a:schemeClr val="accent5"/>
          </a:fillRef>
          <a:effectRef idx="3">
            <a:schemeClr val="accent5"/>
          </a:effectRef>
          <a:fontRef idx="minor">
            <a:schemeClr val="lt1"/>
          </a:fontRef>
        </p:style>
        <p:txBody>
          <a:bodyPr lIns="91418" tIns="45710" rIns="91418" bIns="45710" rtlCol="0" anchor="ctr"/>
          <a:lstStyle/>
          <a:p>
            <a:pPr algn="ctr" defTabSz="914180"/>
            <a:r>
              <a:rPr lang="en-NZ" sz="900" dirty="0">
                <a:solidFill>
                  <a:prstClr val="white"/>
                </a:solidFill>
              </a:rPr>
              <a:t>Health promotion workforce development</a:t>
            </a:r>
          </a:p>
        </p:txBody>
      </p:sp>
      <p:sp>
        <p:nvSpPr>
          <p:cNvPr id="105" name="Rounded Rectangle 104"/>
          <p:cNvSpPr/>
          <p:nvPr/>
        </p:nvSpPr>
        <p:spPr>
          <a:xfrm>
            <a:off x="9255756" y="5157193"/>
            <a:ext cx="1096134" cy="648072"/>
          </a:xfrm>
          <a:prstGeom prst="roundRect">
            <a:avLst/>
          </a:prstGeom>
        </p:spPr>
        <p:style>
          <a:lnRef idx="0">
            <a:schemeClr val="accent5"/>
          </a:lnRef>
          <a:fillRef idx="3">
            <a:schemeClr val="accent5"/>
          </a:fillRef>
          <a:effectRef idx="3">
            <a:schemeClr val="accent5"/>
          </a:effectRef>
          <a:fontRef idx="minor">
            <a:schemeClr val="lt1"/>
          </a:fontRef>
        </p:style>
        <p:txBody>
          <a:bodyPr lIns="91418" tIns="45710" rIns="91418" bIns="45710" rtlCol="0" anchor="ctr"/>
          <a:lstStyle/>
          <a:p>
            <a:pPr algn="ctr" defTabSz="914180"/>
            <a:r>
              <a:rPr lang="en-NZ" sz="900" dirty="0">
                <a:solidFill>
                  <a:prstClr val="white"/>
                </a:solidFill>
              </a:rPr>
              <a:t>R&amp;D.  Evidence based innovation.  Tools, resources, delivery models</a:t>
            </a:r>
          </a:p>
        </p:txBody>
      </p:sp>
    </p:spTree>
    <p:extLst>
      <p:ext uri="{BB962C8B-B14F-4D97-AF65-F5344CB8AC3E}">
        <p14:creationId xmlns:p14="http://schemas.microsoft.com/office/powerpoint/2010/main" val="1441616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500"/>
                                        <p:tgtEl>
                                          <p:spTgt spid="61"/>
                                        </p:tgtEl>
                                      </p:cBhvr>
                                    </p:animEffect>
                                  </p:childTnLst>
                                </p:cTn>
                              </p:par>
                              <p:par>
                                <p:cTn id="12" presetID="1" presetClass="entr" presetSubtype="0" fill="hold" nodeType="withEffect">
                                  <p:stCondLst>
                                    <p:cond delay="0"/>
                                  </p:stCondLst>
                                  <p:childTnLst>
                                    <p:set>
                                      <p:cBhvr>
                                        <p:cTn id="13" dur="1" fill="hold">
                                          <p:stCondLst>
                                            <p:cond delay="0"/>
                                          </p:stCondLst>
                                        </p:cTn>
                                        <p:tgtEl>
                                          <p:spTgt spid="14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par>
                                <p:cTn id="49" presetID="22" presetClass="entr" presetSubtype="8"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left)">
                                      <p:cBhvr>
                                        <p:cTn id="65" dur="500"/>
                                        <p:tgtEl>
                                          <p:spTgt spid="31"/>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500"/>
                                        <p:tgtEl>
                                          <p:spTgt spid="32"/>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left)">
                                      <p:cBhvr>
                                        <p:cTn id="74" dur="500"/>
                                        <p:tgtEl>
                                          <p:spTgt spid="1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left)">
                                      <p:cBhvr>
                                        <p:cTn id="77" dur="500"/>
                                        <p:tgtEl>
                                          <p:spTgt spid="14"/>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wipe(left)">
                                      <p:cBhvr>
                                        <p:cTn id="80" dur="500"/>
                                        <p:tgtEl>
                                          <p:spTgt spid="4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1"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up)">
                                      <p:cBhvr>
                                        <p:cTn id="88" dur="500"/>
                                        <p:tgtEl>
                                          <p:spTgt spid="2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left)">
                                      <p:cBhvr>
                                        <p:cTn id="93" dur="500"/>
                                        <p:tgtEl>
                                          <p:spTgt spid="41"/>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
                                        </p:tgtEl>
                                        <p:attrNameLst>
                                          <p:attrName>style.visibility</p:attrName>
                                        </p:attrNameLst>
                                      </p:cBhvr>
                                      <p:to>
                                        <p:strVal val="visible"/>
                                      </p:to>
                                    </p:set>
                                    <p:animEffect transition="in" filter="wipe(left)">
                                      <p:cBhvr>
                                        <p:cTn id="96" dur="500"/>
                                        <p:tgtEl>
                                          <p:spTgt spid="2"/>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wipe(left)">
                                      <p:cBhvr>
                                        <p:cTn id="99" dur="500"/>
                                        <p:tgtEl>
                                          <p:spTgt spid="24"/>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wipe(left)">
                                      <p:cBhvr>
                                        <p:cTn id="102" dur="500"/>
                                        <p:tgtEl>
                                          <p:spTgt spid="25"/>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wipe(left)">
                                      <p:cBhvr>
                                        <p:cTn id="105" dur="500"/>
                                        <p:tgtEl>
                                          <p:spTgt spid="37"/>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wipe(left)">
                                      <p:cBhvr>
                                        <p:cTn id="108" dur="500"/>
                                        <p:tgtEl>
                                          <p:spTgt spid="28"/>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wipe(left)">
                                      <p:cBhvr>
                                        <p:cTn id="111" dur="500"/>
                                        <p:tgtEl>
                                          <p:spTgt spid="35"/>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wipe(left)">
                                      <p:cBhvr>
                                        <p:cTn id="114" dur="500"/>
                                        <p:tgtEl>
                                          <p:spTgt spid="27"/>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fade">
                                      <p:cBhvr>
                                        <p:cTn id="119" dur="500"/>
                                        <p:tgtEl>
                                          <p:spTgt spid="54"/>
                                        </p:tgtEl>
                                      </p:cBhvr>
                                    </p:animEffect>
                                  </p:childTnLst>
                                </p:cTn>
                              </p:par>
                              <p:par>
                                <p:cTn id="120" presetID="22" presetClass="entr" presetSubtype="1" fill="hold" nodeType="withEffect">
                                  <p:stCondLst>
                                    <p:cond delay="0"/>
                                  </p:stCondLst>
                                  <p:childTnLst>
                                    <p:set>
                                      <p:cBhvr>
                                        <p:cTn id="121" dur="1" fill="hold">
                                          <p:stCondLst>
                                            <p:cond delay="0"/>
                                          </p:stCondLst>
                                        </p:cTn>
                                        <p:tgtEl>
                                          <p:spTgt spid="138"/>
                                        </p:tgtEl>
                                        <p:attrNameLst>
                                          <p:attrName>style.visibility</p:attrName>
                                        </p:attrNameLst>
                                      </p:cBhvr>
                                      <p:to>
                                        <p:strVal val="visible"/>
                                      </p:to>
                                    </p:set>
                                    <p:animEffect transition="in" filter="wipe(up)">
                                      <p:cBhvr>
                                        <p:cTn id="122" dur="500"/>
                                        <p:tgtEl>
                                          <p:spTgt spid="138"/>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nodeType="clickEffect">
                                  <p:stCondLst>
                                    <p:cond delay="0"/>
                                  </p:stCondLst>
                                  <p:childTnLst>
                                    <p:set>
                                      <p:cBhvr>
                                        <p:cTn id="126" dur="1" fill="hold">
                                          <p:stCondLst>
                                            <p:cond delay="0"/>
                                          </p:stCondLst>
                                        </p:cTn>
                                        <p:tgtEl>
                                          <p:spTgt spid="135"/>
                                        </p:tgtEl>
                                        <p:attrNameLst>
                                          <p:attrName>style.visibility</p:attrName>
                                        </p:attrNameLst>
                                      </p:cBhvr>
                                      <p:to>
                                        <p:strVal val="visible"/>
                                      </p:to>
                                    </p:set>
                                    <p:animEffect transition="in" filter="wipe(down)">
                                      <p:cBhvr>
                                        <p:cTn id="127" dur="500"/>
                                        <p:tgtEl>
                                          <p:spTgt spid="135"/>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nodeType="clickEffect">
                                  <p:stCondLst>
                                    <p:cond delay="0"/>
                                  </p:stCondLst>
                                  <p:childTnLst>
                                    <p:set>
                                      <p:cBhvr>
                                        <p:cTn id="131" dur="1" fill="hold">
                                          <p:stCondLst>
                                            <p:cond delay="0"/>
                                          </p:stCondLst>
                                        </p:cTn>
                                        <p:tgtEl>
                                          <p:spTgt spid="139"/>
                                        </p:tgtEl>
                                        <p:attrNameLst>
                                          <p:attrName>style.visibility</p:attrName>
                                        </p:attrNameLst>
                                      </p:cBhvr>
                                      <p:to>
                                        <p:strVal val="visible"/>
                                      </p:to>
                                    </p:set>
                                    <p:animEffect transition="in" filter="wipe(down)">
                                      <p:cBhvr>
                                        <p:cTn id="132" dur="500"/>
                                        <p:tgtEl>
                                          <p:spTgt spid="139"/>
                                        </p:tgtEl>
                                      </p:cBhvr>
                                    </p:animEffect>
                                  </p:childTnLst>
                                </p:cTn>
                              </p:par>
                              <p:par>
                                <p:cTn id="133" presetID="22" presetClass="entr" presetSubtype="4" fill="hold" nodeType="withEffect">
                                  <p:stCondLst>
                                    <p:cond delay="0"/>
                                  </p:stCondLst>
                                  <p:childTnLst>
                                    <p:set>
                                      <p:cBhvr>
                                        <p:cTn id="134" dur="1" fill="hold">
                                          <p:stCondLst>
                                            <p:cond delay="0"/>
                                          </p:stCondLst>
                                        </p:cTn>
                                        <p:tgtEl>
                                          <p:spTgt spid="151"/>
                                        </p:tgtEl>
                                        <p:attrNameLst>
                                          <p:attrName>style.visibility</p:attrName>
                                        </p:attrNameLst>
                                      </p:cBhvr>
                                      <p:to>
                                        <p:strVal val="visible"/>
                                      </p:to>
                                    </p:set>
                                    <p:animEffect transition="in" filter="wipe(down)">
                                      <p:cBhvr>
                                        <p:cTn id="135" dur="500"/>
                                        <p:tgtEl>
                                          <p:spTgt spid="151"/>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64"/>
                                        </p:tgtEl>
                                        <p:attrNameLst>
                                          <p:attrName>style.visibility</p:attrName>
                                        </p:attrNameLst>
                                      </p:cBhvr>
                                      <p:to>
                                        <p:strVal val="visible"/>
                                      </p:to>
                                    </p:set>
                                    <p:animEffect transition="in" filter="wipe(left)">
                                      <p:cBhvr>
                                        <p:cTn id="140" dur="500"/>
                                        <p:tgtEl>
                                          <p:spTgt spid="64"/>
                                        </p:tgtEl>
                                      </p:cBhvr>
                                    </p:animEffect>
                                  </p:childTnLst>
                                </p:cTn>
                              </p:par>
                              <p:par>
                                <p:cTn id="141" presetID="22" presetClass="entr" presetSubtype="8" fill="hold" grpId="0" nodeType="withEffect">
                                  <p:stCondLst>
                                    <p:cond delay="0"/>
                                  </p:stCondLst>
                                  <p:childTnLst>
                                    <p:set>
                                      <p:cBhvr>
                                        <p:cTn id="142" dur="1" fill="hold">
                                          <p:stCondLst>
                                            <p:cond delay="0"/>
                                          </p:stCondLst>
                                        </p:cTn>
                                        <p:tgtEl>
                                          <p:spTgt spid="80"/>
                                        </p:tgtEl>
                                        <p:attrNameLst>
                                          <p:attrName>style.visibility</p:attrName>
                                        </p:attrNameLst>
                                      </p:cBhvr>
                                      <p:to>
                                        <p:strVal val="visible"/>
                                      </p:to>
                                    </p:set>
                                    <p:animEffect transition="in" filter="wipe(left)">
                                      <p:cBhvr>
                                        <p:cTn id="143" dur="500"/>
                                        <p:tgtEl>
                                          <p:spTgt spid="80"/>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1" fill="hold" grpId="0" nodeType="clickEffect">
                                  <p:stCondLst>
                                    <p:cond delay="0"/>
                                  </p:stCondLst>
                                  <p:childTnLst>
                                    <p:set>
                                      <p:cBhvr>
                                        <p:cTn id="147" dur="1" fill="hold">
                                          <p:stCondLst>
                                            <p:cond delay="0"/>
                                          </p:stCondLst>
                                        </p:cTn>
                                        <p:tgtEl>
                                          <p:spTgt spid="160"/>
                                        </p:tgtEl>
                                        <p:attrNameLst>
                                          <p:attrName>style.visibility</p:attrName>
                                        </p:attrNameLst>
                                      </p:cBhvr>
                                      <p:to>
                                        <p:strVal val="visible"/>
                                      </p:to>
                                    </p:set>
                                    <p:animEffect transition="in" filter="wipe(up)">
                                      <p:cBhvr>
                                        <p:cTn id="148" dur="500"/>
                                        <p:tgtEl>
                                          <p:spTgt spid="160"/>
                                        </p:tgtEl>
                                      </p:cBhvr>
                                    </p:animEffect>
                                  </p:childTnLst>
                                </p:cTn>
                              </p:par>
                              <p:par>
                                <p:cTn id="149" presetID="22" presetClass="entr" presetSubtype="1" fill="hold" grpId="0" nodeType="withEffect">
                                  <p:stCondLst>
                                    <p:cond delay="0"/>
                                  </p:stCondLst>
                                  <p:childTnLst>
                                    <p:set>
                                      <p:cBhvr>
                                        <p:cTn id="150" dur="1" fill="hold">
                                          <p:stCondLst>
                                            <p:cond delay="0"/>
                                          </p:stCondLst>
                                        </p:cTn>
                                        <p:tgtEl>
                                          <p:spTgt spid="98"/>
                                        </p:tgtEl>
                                        <p:attrNameLst>
                                          <p:attrName>style.visibility</p:attrName>
                                        </p:attrNameLst>
                                      </p:cBhvr>
                                      <p:to>
                                        <p:strVal val="visible"/>
                                      </p:to>
                                    </p:set>
                                    <p:animEffect transition="in" filter="wipe(up)">
                                      <p:cBhvr>
                                        <p:cTn id="151" dur="500"/>
                                        <p:tgtEl>
                                          <p:spTgt spid="98"/>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8" fill="hold" grpId="0" nodeType="clickEffect">
                                  <p:stCondLst>
                                    <p:cond delay="0"/>
                                  </p:stCondLst>
                                  <p:childTnLst>
                                    <p:set>
                                      <p:cBhvr>
                                        <p:cTn id="155" dur="1" fill="hold">
                                          <p:stCondLst>
                                            <p:cond delay="0"/>
                                          </p:stCondLst>
                                        </p:cTn>
                                        <p:tgtEl>
                                          <p:spTgt spid="100"/>
                                        </p:tgtEl>
                                        <p:attrNameLst>
                                          <p:attrName>style.visibility</p:attrName>
                                        </p:attrNameLst>
                                      </p:cBhvr>
                                      <p:to>
                                        <p:strVal val="visible"/>
                                      </p:to>
                                    </p:set>
                                    <p:animEffect transition="in" filter="wipe(left)">
                                      <p:cBhvr>
                                        <p:cTn id="156" dur="500"/>
                                        <p:tgtEl>
                                          <p:spTgt spid="100"/>
                                        </p:tgtEl>
                                      </p:cBhvr>
                                    </p:animEffect>
                                  </p:childTnLst>
                                </p:cTn>
                              </p:par>
                              <p:par>
                                <p:cTn id="157" presetID="22" presetClass="entr" presetSubtype="8" fill="hold" grpId="0" nodeType="withEffect">
                                  <p:stCondLst>
                                    <p:cond delay="0"/>
                                  </p:stCondLst>
                                  <p:childTnLst>
                                    <p:set>
                                      <p:cBhvr>
                                        <p:cTn id="158" dur="1" fill="hold">
                                          <p:stCondLst>
                                            <p:cond delay="0"/>
                                          </p:stCondLst>
                                        </p:cTn>
                                        <p:tgtEl>
                                          <p:spTgt spid="65"/>
                                        </p:tgtEl>
                                        <p:attrNameLst>
                                          <p:attrName>style.visibility</p:attrName>
                                        </p:attrNameLst>
                                      </p:cBhvr>
                                      <p:to>
                                        <p:strVal val="visible"/>
                                      </p:to>
                                    </p:set>
                                    <p:animEffect transition="in" filter="wipe(left)">
                                      <p:cBhvr>
                                        <p:cTn id="159" dur="500"/>
                                        <p:tgtEl>
                                          <p:spTgt spid="65"/>
                                        </p:tgtEl>
                                      </p:cBhvr>
                                    </p:animEffect>
                                  </p:childTnLst>
                                </p:cTn>
                              </p:par>
                              <p:par>
                                <p:cTn id="160" presetID="22" presetClass="entr" presetSubtype="8" fill="hold" grpId="0" nodeType="withEffect">
                                  <p:stCondLst>
                                    <p:cond delay="0"/>
                                  </p:stCondLst>
                                  <p:childTnLst>
                                    <p:set>
                                      <p:cBhvr>
                                        <p:cTn id="161" dur="1" fill="hold">
                                          <p:stCondLst>
                                            <p:cond delay="0"/>
                                          </p:stCondLst>
                                        </p:cTn>
                                        <p:tgtEl>
                                          <p:spTgt spid="68"/>
                                        </p:tgtEl>
                                        <p:attrNameLst>
                                          <p:attrName>style.visibility</p:attrName>
                                        </p:attrNameLst>
                                      </p:cBhvr>
                                      <p:to>
                                        <p:strVal val="visible"/>
                                      </p:to>
                                    </p:set>
                                    <p:animEffect transition="in" filter="wipe(left)">
                                      <p:cBhvr>
                                        <p:cTn id="162" dur="500"/>
                                        <p:tgtEl>
                                          <p:spTgt spid="68"/>
                                        </p:tgtEl>
                                      </p:cBhvr>
                                    </p:animEffect>
                                  </p:childTnLst>
                                </p:cTn>
                              </p:par>
                              <p:par>
                                <p:cTn id="163" presetID="22" presetClass="entr" presetSubtype="8" fill="hold" grpId="0" nodeType="withEffect">
                                  <p:stCondLst>
                                    <p:cond delay="0"/>
                                  </p:stCondLst>
                                  <p:childTnLst>
                                    <p:set>
                                      <p:cBhvr>
                                        <p:cTn id="164" dur="1" fill="hold">
                                          <p:stCondLst>
                                            <p:cond delay="0"/>
                                          </p:stCondLst>
                                        </p:cTn>
                                        <p:tgtEl>
                                          <p:spTgt spid="67"/>
                                        </p:tgtEl>
                                        <p:attrNameLst>
                                          <p:attrName>style.visibility</p:attrName>
                                        </p:attrNameLst>
                                      </p:cBhvr>
                                      <p:to>
                                        <p:strVal val="visible"/>
                                      </p:to>
                                    </p:set>
                                    <p:animEffect transition="in" filter="wipe(left)">
                                      <p:cBhvr>
                                        <p:cTn id="165" dur="500"/>
                                        <p:tgtEl>
                                          <p:spTgt spid="67"/>
                                        </p:tgtEl>
                                      </p:cBhvr>
                                    </p:animEffect>
                                  </p:childTnLst>
                                </p:cTn>
                              </p:par>
                              <p:par>
                                <p:cTn id="166" presetID="22" presetClass="entr" presetSubtype="8" fill="hold" grpId="0" nodeType="withEffect">
                                  <p:stCondLst>
                                    <p:cond delay="0"/>
                                  </p:stCondLst>
                                  <p:childTnLst>
                                    <p:set>
                                      <p:cBhvr>
                                        <p:cTn id="167" dur="1" fill="hold">
                                          <p:stCondLst>
                                            <p:cond delay="0"/>
                                          </p:stCondLst>
                                        </p:cTn>
                                        <p:tgtEl>
                                          <p:spTgt spid="66"/>
                                        </p:tgtEl>
                                        <p:attrNameLst>
                                          <p:attrName>style.visibility</p:attrName>
                                        </p:attrNameLst>
                                      </p:cBhvr>
                                      <p:to>
                                        <p:strVal val="visible"/>
                                      </p:to>
                                    </p:set>
                                    <p:animEffect transition="in" filter="wipe(left)">
                                      <p:cBhvr>
                                        <p:cTn id="168" dur="500"/>
                                        <p:tgtEl>
                                          <p:spTgt spid="66"/>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grpId="0" nodeType="clickEffect">
                                  <p:stCondLst>
                                    <p:cond delay="0"/>
                                  </p:stCondLst>
                                  <p:childTnLst>
                                    <p:set>
                                      <p:cBhvr>
                                        <p:cTn id="172" dur="1" fill="hold">
                                          <p:stCondLst>
                                            <p:cond delay="0"/>
                                          </p:stCondLst>
                                        </p:cTn>
                                        <p:tgtEl>
                                          <p:spTgt spid="55"/>
                                        </p:tgtEl>
                                        <p:attrNameLst>
                                          <p:attrName>style.visibility</p:attrName>
                                        </p:attrNameLst>
                                      </p:cBhvr>
                                      <p:to>
                                        <p:strVal val="visible"/>
                                      </p:to>
                                    </p:set>
                                    <p:animEffect transition="in" filter="wipe(left)">
                                      <p:cBhvr>
                                        <p:cTn id="173" dur="500"/>
                                        <p:tgtEl>
                                          <p:spTgt spid="55"/>
                                        </p:tgtEl>
                                      </p:cBhvr>
                                    </p:animEffect>
                                  </p:childTnLst>
                                </p:cTn>
                              </p:par>
                              <p:par>
                                <p:cTn id="174" presetID="22" presetClass="entr" presetSubtype="8" fill="hold" grpId="0" nodeType="withEffect">
                                  <p:stCondLst>
                                    <p:cond delay="0"/>
                                  </p:stCondLst>
                                  <p:childTnLst>
                                    <p:set>
                                      <p:cBhvr>
                                        <p:cTn id="175" dur="1" fill="hold">
                                          <p:stCondLst>
                                            <p:cond delay="0"/>
                                          </p:stCondLst>
                                        </p:cTn>
                                        <p:tgtEl>
                                          <p:spTgt spid="161"/>
                                        </p:tgtEl>
                                        <p:attrNameLst>
                                          <p:attrName>style.visibility</p:attrName>
                                        </p:attrNameLst>
                                      </p:cBhvr>
                                      <p:to>
                                        <p:strVal val="visible"/>
                                      </p:to>
                                    </p:set>
                                    <p:animEffect transition="in" filter="wipe(left)">
                                      <p:cBhvr>
                                        <p:cTn id="176" dur="500"/>
                                        <p:tgtEl>
                                          <p:spTgt spid="161"/>
                                        </p:tgtEl>
                                      </p:cBhvr>
                                    </p:animEffect>
                                  </p:childTnLst>
                                </p:cTn>
                              </p:par>
                              <p:par>
                                <p:cTn id="177" presetID="22" presetClass="entr" presetSubtype="8" fill="hold" grpId="0" nodeType="withEffect">
                                  <p:stCondLst>
                                    <p:cond delay="0"/>
                                  </p:stCondLst>
                                  <p:childTnLst>
                                    <p:set>
                                      <p:cBhvr>
                                        <p:cTn id="178" dur="1" fill="hold">
                                          <p:stCondLst>
                                            <p:cond delay="0"/>
                                          </p:stCondLst>
                                        </p:cTn>
                                        <p:tgtEl>
                                          <p:spTgt spid="162"/>
                                        </p:tgtEl>
                                        <p:attrNameLst>
                                          <p:attrName>style.visibility</p:attrName>
                                        </p:attrNameLst>
                                      </p:cBhvr>
                                      <p:to>
                                        <p:strVal val="visible"/>
                                      </p:to>
                                    </p:set>
                                    <p:animEffect transition="in" filter="wipe(left)">
                                      <p:cBhvr>
                                        <p:cTn id="179" dur="500"/>
                                        <p:tgtEl>
                                          <p:spTgt spid="162"/>
                                        </p:tgtEl>
                                      </p:cBhvr>
                                    </p:animEffect>
                                  </p:childTnLst>
                                </p:cTn>
                              </p:par>
                              <p:par>
                                <p:cTn id="180" presetID="22" presetClass="entr" presetSubtype="8" fill="hold" grpId="0" nodeType="withEffect">
                                  <p:stCondLst>
                                    <p:cond delay="0"/>
                                  </p:stCondLst>
                                  <p:childTnLst>
                                    <p:set>
                                      <p:cBhvr>
                                        <p:cTn id="181" dur="1" fill="hold">
                                          <p:stCondLst>
                                            <p:cond delay="0"/>
                                          </p:stCondLst>
                                        </p:cTn>
                                        <p:tgtEl>
                                          <p:spTgt spid="163"/>
                                        </p:tgtEl>
                                        <p:attrNameLst>
                                          <p:attrName>style.visibility</p:attrName>
                                        </p:attrNameLst>
                                      </p:cBhvr>
                                      <p:to>
                                        <p:strVal val="visible"/>
                                      </p:to>
                                    </p:set>
                                    <p:animEffect transition="in" filter="wipe(left)">
                                      <p:cBhvr>
                                        <p:cTn id="182" dur="500"/>
                                        <p:tgtEl>
                                          <p:spTgt spid="163"/>
                                        </p:tgtEl>
                                      </p:cBhvr>
                                    </p:animEffect>
                                  </p:childTnLst>
                                </p:cTn>
                              </p:par>
                              <p:par>
                                <p:cTn id="183" presetID="22" presetClass="entr" presetSubtype="8" fill="hold" grpId="0" nodeType="withEffect">
                                  <p:stCondLst>
                                    <p:cond delay="0"/>
                                  </p:stCondLst>
                                  <p:childTnLst>
                                    <p:set>
                                      <p:cBhvr>
                                        <p:cTn id="184" dur="1" fill="hold">
                                          <p:stCondLst>
                                            <p:cond delay="0"/>
                                          </p:stCondLst>
                                        </p:cTn>
                                        <p:tgtEl>
                                          <p:spTgt spid="164"/>
                                        </p:tgtEl>
                                        <p:attrNameLst>
                                          <p:attrName>style.visibility</p:attrName>
                                        </p:attrNameLst>
                                      </p:cBhvr>
                                      <p:to>
                                        <p:strVal val="visible"/>
                                      </p:to>
                                    </p:set>
                                    <p:animEffect transition="in" filter="wipe(left)">
                                      <p:cBhvr>
                                        <p:cTn id="185" dur="500"/>
                                        <p:tgtEl>
                                          <p:spTgt spid="164"/>
                                        </p:tgtEl>
                                      </p:cBhvr>
                                    </p:animEffect>
                                  </p:childTnLst>
                                </p:cTn>
                              </p:par>
                            </p:childTnLst>
                          </p:cTn>
                        </p:par>
                      </p:childTnLst>
                    </p:cTn>
                  </p:par>
                  <p:par>
                    <p:cTn id="186" fill="hold">
                      <p:stCondLst>
                        <p:cond delay="indefinite"/>
                      </p:stCondLst>
                      <p:childTnLst>
                        <p:par>
                          <p:cTn id="187" fill="hold">
                            <p:stCondLst>
                              <p:cond delay="0"/>
                            </p:stCondLst>
                            <p:childTnLst>
                              <p:par>
                                <p:cTn id="188" presetID="22" presetClass="entr" presetSubtype="8" fill="hold" grpId="0" nodeType="clickEffect">
                                  <p:stCondLst>
                                    <p:cond delay="0"/>
                                  </p:stCondLst>
                                  <p:childTnLst>
                                    <p:set>
                                      <p:cBhvr>
                                        <p:cTn id="189" dur="1" fill="hold">
                                          <p:stCondLst>
                                            <p:cond delay="0"/>
                                          </p:stCondLst>
                                        </p:cTn>
                                        <p:tgtEl>
                                          <p:spTgt spid="101"/>
                                        </p:tgtEl>
                                        <p:attrNameLst>
                                          <p:attrName>style.visibility</p:attrName>
                                        </p:attrNameLst>
                                      </p:cBhvr>
                                      <p:to>
                                        <p:strVal val="visible"/>
                                      </p:to>
                                    </p:set>
                                    <p:animEffect transition="in" filter="wipe(left)">
                                      <p:cBhvr>
                                        <p:cTn id="190" dur="500"/>
                                        <p:tgtEl>
                                          <p:spTgt spid="101"/>
                                        </p:tgtEl>
                                      </p:cBhvr>
                                    </p:animEffect>
                                  </p:childTnLst>
                                </p:cTn>
                              </p:par>
                              <p:par>
                                <p:cTn id="191" presetID="22" presetClass="entr" presetSubtype="8" fill="hold" grpId="0" nodeType="withEffect">
                                  <p:stCondLst>
                                    <p:cond delay="0"/>
                                  </p:stCondLst>
                                  <p:childTnLst>
                                    <p:set>
                                      <p:cBhvr>
                                        <p:cTn id="192" dur="1" fill="hold">
                                          <p:stCondLst>
                                            <p:cond delay="0"/>
                                          </p:stCondLst>
                                        </p:cTn>
                                        <p:tgtEl>
                                          <p:spTgt spid="102"/>
                                        </p:tgtEl>
                                        <p:attrNameLst>
                                          <p:attrName>style.visibility</p:attrName>
                                        </p:attrNameLst>
                                      </p:cBhvr>
                                      <p:to>
                                        <p:strVal val="visible"/>
                                      </p:to>
                                    </p:set>
                                    <p:animEffect transition="in" filter="wipe(left)">
                                      <p:cBhvr>
                                        <p:cTn id="193" dur="500"/>
                                        <p:tgtEl>
                                          <p:spTgt spid="102"/>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103"/>
                                        </p:tgtEl>
                                        <p:attrNameLst>
                                          <p:attrName>style.visibility</p:attrName>
                                        </p:attrNameLst>
                                      </p:cBhvr>
                                      <p:to>
                                        <p:strVal val="visible"/>
                                      </p:to>
                                    </p:set>
                                    <p:animEffect transition="in" filter="wipe(left)">
                                      <p:cBhvr>
                                        <p:cTn id="196" dur="500"/>
                                        <p:tgtEl>
                                          <p:spTgt spid="103"/>
                                        </p:tgtEl>
                                      </p:cBhvr>
                                    </p:animEffect>
                                  </p:childTnLst>
                                </p:cTn>
                              </p:par>
                              <p:par>
                                <p:cTn id="197" presetID="22" presetClass="entr" presetSubtype="8" fill="hold" grpId="0" nodeType="withEffect">
                                  <p:stCondLst>
                                    <p:cond delay="0"/>
                                  </p:stCondLst>
                                  <p:childTnLst>
                                    <p:set>
                                      <p:cBhvr>
                                        <p:cTn id="198" dur="1" fill="hold">
                                          <p:stCondLst>
                                            <p:cond delay="0"/>
                                          </p:stCondLst>
                                        </p:cTn>
                                        <p:tgtEl>
                                          <p:spTgt spid="104"/>
                                        </p:tgtEl>
                                        <p:attrNameLst>
                                          <p:attrName>style.visibility</p:attrName>
                                        </p:attrNameLst>
                                      </p:cBhvr>
                                      <p:to>
                                        <p:strVal val="visible"/>
                                      </p:to>
                                    </p:set>
                                    <p:animEffect transition="in" filter="wipe(left)">
                                      <p:cBhvr>
                                        <p:cTn id="199" dur="500"/>
                                        <p:tgtEl>
                                          <p:spTgt spid="104"/>
                                        </p:tgtEl>
                                      </p:cBhvr>
                                    </p:animEffect>
                                  </p:childTnLst>
                                </p:cTn>
                              </p:par>
                              <p:par>
                                <p:cTn id="200" presetID="22" presetClass="entr" presetSubtype="8" fill="hold" grpId="0" nodeType="withEffect">
                                  <p:stCondLst>
                                    <p:cond delay="0"/>
                                  </p:stCondLst>
                                  <p:childTnLst>
                                    <p:set>
                                      <p:cBhvr>
                                        <p:cTn id="201" dur="1" fill="hold">
                                          <p:stCondLst>
                                            <p:cond delay="0"/>
                                          </p:stCondLst>
                                        </p:cTn>
                                        <p:tgtEl>
                                          <p:spTgt spid="105"/>
                                        </p:tgtEl>
                                        <p:attrNameLst>
                                          <p:attrName>style.visibility</p:attrName>
                                        </p:attrNameLst>
                                      </p:cBhvr>
                                      <p:to>
                                        <p:strVal val="visible"/>
                                      </p:to>
                                    </p:set>
                                    <p:animEffect transition="in" filter="wipe(left)">
                                      <p:cBhvr>
                                        <p:cTn id="202"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2" grpId="0" animBg="1"/>
      <p:bldP spid="4" grpId="0" animBg="1"/>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P spid="31" grpId="0" animBg="1"/>
      <p:bldP spid="32" grpId="0" animBg="1"/>
      <p:bldP spid="35" grpId="0" animBg="1"/>
      <p:bldP spid="2" grpId="0" animBg="1"/>
      <p:bldP spid="25" grpId="0" animBg="1"/>
      <p:bldP spid="27" grpId="0" animBg="1"/>
      <p:bldP spid="28" grpId="0" animBg="1"/>
      <p:bldP spid="38" grpId="0" animBg="1"/>
      <p:bldP spid="39" grpId="0" animBg="1"/>
      <p:bldP spid="40" grpId="0" animBg="1"/>
      <p:bldP spid="41" grpId="0" animBg="1"/>
      <p:bldP spid="51" grpId="0" animBg="1"/>
      <p:bldP spid="54" grpId="0" animBg="1"/>
      <p:bldP spid="55" grpId="0" animBg="1"/>
      <p:bldP spid="61" grpId="0" animBg="1"/>
      <p:bldP spid="64" grpId="0" animBg="1"/>
      <p:bldP spid="65" grpId="0" animBg="1"/>
      <p:bldP spid="66" grpId="0" animBg="1"/>
      <p:bldP spid="67" grpId="0" animBg="1"/>
      <p:bldP spid="68" grpId="0" animBg="1"/>
      <p:bldP spid="98" grpId="0" animBg="1"/>
      <p:bldP spid="12" grpId="0" animBg="1"/>
      <p:bldP spid="24" grpId="0" animBg="1"/>
      <p:bldP spid="160" grpId="0" animBg="1"/>
      <p:bldP spid="161" grpId="0" animBg="1"/>
      <p:bldP spid="162" grpId="0" animBg="1"/>
      <p:bldP spid="163" grpId="0" animBg="1"/>
      <p:bldP spid="164" grpId="0" animBg="1"/>
      <p:bldP spid="80" grpId="0" animBg="1"/>
      <p:bldP spid="100" grpId="0" animBg="1"/>
      <p:bldP spid="101" grpId="0" animBg="1"/>
      <p:bldP spid="102" grpId="0" animBg="1"/>
      <p:bldP spid="103" grpId="0" animBg="1"/>
      <p:bldP spid="104" grpId="0" animBg="1"/>
      <p:bldP spid="10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543791" y="536720"/>
            <a:ext cx="10058400" cy="855662"/>
          </a:xfrm>
        </p:spPr>
        <p:txBody>
          <a:bodyPr>
            <a:normAutofit/>
          </a:bodyPr>
          <a:lstStyle/>
          <a:p>
            <a:r>
              <a:rPr lang="en-NZ" sz="3600" dirty="0" smtClean="0"/>
              <a:t>Why it will always be </a:t>
            </a:r>
            <a:r>
              <a:rPr lang="en-NZ" sz="3600" dirty="0" smtClean="0">
                <a:solidFill>
                  <a:srgbClr val="00B0F0"/>
                </a:solidFill>
              </a:rPr>
              <a:t>important</a:t>
            </a:r>
            <a:r>
              <a:rPr lang="en-NZ" sz="3600" dirty="0" smtClean="0"/>
              <a:t> to us</a:t>
            </a:r>
            <a:endParaRPr lang="en-NZ" sz="3600" dirty="0"/>
          </a:p>
        </p:txBody>
      </p:sp>
      <p:sp>
        <p:nvSpPr>
          <p:cNvPr id="2" name="Rectangle 1"/>
          <p:cNvSpPr/>
          <p:nvPr/>
        </p:nvSpPr>
        <p:spPr>
          <a:xfrm>
            <a:off x="543791" y="5457736"/>
            <a:ext cx="11499272" cy="646331"/>
          </a:xfrm>
          <a:prstGeom prst="rect">
            <a:avLst/>
          </a:prstGeom>
        </p:spPr>
        <p:txBody>
          <a:bodyPr wrap="square">
            <a:spAutoFit/>
          </a:bodyPr>
          <a:lstStyle/>
          <a:p>
            <a:r>
              <a:rPr lang="en-NZ" dirty="0"/>
              <a:t>Whaea Saana Murray’s message to the New Zealand government (Crown) about protecting Māori rights and the future generations (mokopuna) of the indigenous peoples of Aotearoa/New Zealand</a:t>
            </a:r>
          </a:p>
        </p:txBody>
      </p:sp>
    </p:spTree>
    <p:extLst>
      <p:ext uri="{BB962C8B-B14F-4D97-AF65-F5344CB8AC3E}">
        <p14:creationId xmlns:p14="http://schemas.microsoft.com/office/powerpoint/2010/main" val="3691228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NZ" sz="3600" dirty="0" smtClean="0"/>
              <a:t>Nga </a:t>
            </a:r>
            <a:r>
              <a:rPr lang="en-NZ" sz="3600" b="1" dirty="0" smtClean="0"/>
              <a:t>mihi</a:t>
            </a:r>
            <a:endParaRPr lang="en-NZ" sz="3600" b="1" dirty="0"/>
          </a:p>
        </p:txBody>
      </p:sp>
      <p:sp>
        <p:nvSpPr>
          <p:cNvPr id="4" name="Content Placeholder 3"/>
          <p:cNvSpPr>
            <a:spLocks noGrp="1"/>
          </p:cNvSpPr>
          <p:nvPr>
            <p:ph sz="half" idx="1"/>
          </p:nvPr>
        </p:nvSpPr>
        <p:spPr/>
        <p:txBody>
          <a:bodyPr>
            <a:noAutofit/>
          </a:bodyPr>
          <a:lstStyle/>
          <a:p>
            <a:pPr indent="0">
              <a:lnSpc>
                <a:spcPct val="100000"/>
              </a:lnSpc>
            </a:pPr>
            <a:r>
              <a:rPr lang="en-NZ" sz="1600" i="1" dirty="0">
                <a:solidFill>
                  <a:schemeClr val="tx1"/>
                </a:solidFill>
              </a:rPr>
              <a:t>Tupuna who set the platform</a:t>
            </a:r>
          </a:p>
          <a:p>
            <a:pPr indent="0">
              <a:lnSpc>
                <a:spcPct val="100000"/>
              </a:lnSpc>
            </a:pPr>
            <a:r>
              <a:rPr lang="en-NZ" sz="1600" i="1" dirty="0">
                <a:solidFill>
                  <a:schemeClr val="tx1"/>
                </a:solidFill>
              </a:rPr>
              <a:t>Communities of Te Hiku o Te Ika</a:t>
            </a:r>
          </a:p>
          <a:p>
            <a:pPr indent="0">
              <a:lnSpc>
                <a:spcPct val="100000"/>
              </a:lnSpc>
            </a:pPr>
            <a:r>
              <a:rPr lang="en-NZ" sz="1600" i="1" dirty="0">
                <a:solidFill>
                  <a:schemeClr val="tx1"/>
                </a:solidFill>
              </a:rPr>
              <a:t>NGO providers</a:t>
            </a:r>
          </a:p>
          <a:p>
            <a:pPr indent="0">
              <a:lnSpc>
                <a:spcPct val="100000"/>
              </a:lnSpc>
            </a:pPr>
            <a:r>
              <a:rPr lang="en-NZ" sz="1600" i="1" dirty="0">
                <a:solidFill>
                  <a:schemeClr val="tx1"/>
                </a:solidFill>
              </a:rPr>
              <a:t>Government agencies as partners</a:t>
            </a:r>
          </a:p>
          <a:p>
            <a:pPr indent="0">
              <a:lnSpc>
                <a:spcPct val="100000"/>
              </a:lnSpc>
            </a:pPr>
            <a:r>
              <a:rPr lang="en-NZ" sz="1600" i="1" dirty="0">
                <a:solidFill>
                  <a:schemeClr val="tx1"/>
                </a:solidFill>
              </a:rPr>
              <a:t>Iwi leaders</a:t>
            </a:r>
          </a:p>
          <a:p>
            <a:pPr indent="0">
              <a:lnSpc>
                <a:spcPct val="100000"/>
              </a:lnSpc>
            </a:pPr>
            <a:r>
              <a:rPr lang="en-NZ" sz="1600" i="1" dirty="0">
                <a:solidFill>
                  <a:schemeClr val="tx1"/>
                </a:solidFill>
              </a:rPr>
              <a:t>Hapu and whanau</a:t>
            </a:r>
          </a:p>
          <a:p>
            <a:pPr indent="0">
              <a:lnSpc>
                <a:spcPct val="100000"/>
              </a:lnSpc>
            </a:pPr>
            <a:r>
              <a:rPr lang="en-NZ" sz="1600" i="1" dirty="0">
                <a:solidFill>
                  <a:schemeClr val="tx1"/>
                </a:solidFill>
              </a:rPr>
              <a:t>Government Ministers and Ministry of Social Development senior leaders</a:t>
            </a:r>
          </a:p>
          <a:p>
            <a:pPr indent="0">
              <a:lnSpc>
                <a:spcPct val="100000"/>
              </a:lnSpc>
            </a:pPr>
            <a:r>
              <a:rPr lang="en-NZ" sz="1600" i="1" dirty="0">
                <a:solidFill>
                  <a:schemeClr val="tx1"/>
                </a:solidFill>
              </a:rPr>
              <a:t>Mark Friedman, RBA</a:t>
            </a:r>
          </a:p>
          <a:p>
            <a:pPr indent="0">
              <a:lnSpc>
                <a:spcPct val="100000"/>
              </a:lnSpc>
            </a:pPr>
            <a:r>
              <a:rPr lang="en-NZ" sz="1600" i="1" dirty="0">
                <a:solidFill>
                  <a:schemeClr val="tx1"/>
                </a:solidFill>
              </a:rPr>
              <a:t>Sharon Shea from Shea Pita  and Associates </a:t>
            </a:r>
          </a:p>
        </p:txBody>
      </p:sp>
      <p:sp>
        <p:nvSpPr>
          <p:cNvPr id="5" name="Content Placeholder 4"/>
          <p:cNvSpPr>
            <a:spLocks noGrp="1"/>
          </p:cNvSpPr>
          <p:nvPr>
            <p:ph sz="half" idx="2"/>
          </p:nvPr>
        </p:nvSpPr>
        <p:spPr/>
        <p:txBody>
          <a:bodyPr>
            <a:normAutofit/>
          </a:bodyPr>
          <a:lstStyle/>
          <a:p>
            <a:pPr>
              <a:lnSpc>
                <a:spcPct val="100000"/>
              </a:lnSpc>
              <a:spcAft>
                <a:spcPts val="1200"/>
              </a:spcAft>
            </a:pPr>
            <a:r>
              <a:rPr lang="en-NZ" sz="1600" i="1" dirty="0">
                <a:solidFill>
                  <a:schemeClr val="tx1"/>
                </a:solidFill>
              </a:rPr>
              <a:t>Project Action Group</a:t>
            </a:r>
          </a:p>
          <a:p>
            <a:pPr>
              <a:lnSpc>
                <a:spcPct val="100000"/>
              </a:lnSpc>
              <a:spcAft>
                <a:spcPts val="1200"/>
              </a:spcAft>
            </a:pPr>
            <a:r>
              <a:rPr lang="en-NZ" sz="1600" i="1" dirty="0">
                <a:solidFill>
                  <a:schemeClr val="tx1"/>
                </a:solidFill>
              </a:rPr>
              <a:t>Te Hiku Development Trust</a:t>
            </a:r>
          </a:p>
          <a:p>
            <a:pPr>
              <a:lnSpc>
                <a:spcPct val="100000"/>
              </a:lnSpc>
              <a:spcAft>
                <a:spcPts val="1200"/>
              </a:spcAft>
            </a:pPr>
            <a:r>
              <a:rPr lang="en-NZ" sz="1600" i="1" dirty="0">
                <a:solidFill>
                  <a:schemeClr val="tx1"/>
                </a:solidFill>
              </a:rPr>
              <a:t>Te Hiku Development Accord</a:t>
            </a:r>
          </a:p>
          <a:p>
            <a:pPr>
              <a:lnSpc>
                <a:spcPct val="100000"/>
              </a:lnSpc>
              <a:spcAft>
                <a:spcPts val="1200"/>
              </a:spcAft>
            </a:pPr>
            <a:r>
              <a:rPr lang="en-NZ" sz="1600" i="1" dirty="0">
                <a:solidFill>
                  <a:schemeClr val="tx1"/>
                </a:solidFill>
              </a:rPr>
              <a:t>Te Hiku Business Community</a:t>
            </a:r>
          </a:p>
          <a:p>
            <a:pPr>
              <a:lnSpc>
                <a:spcPct val="100000"/>
              </a:lnSpc>
              <a:spcAft>
                <a:spcPts val="1200"/>
              </a:spcAft>
            </a:pPr>
            <a:r>
              <a:rPr lang="en-NZ" sz="1600" i="1" dirty="0">
                <a:solidFill>
                  <a:schemeClr val="tx1"/>
                </a:solidFill>
              </a:rPr>
              <a:t>Northland Intersectoral Forum</a:t>
            </a:r>
          </a:p>
          <a:p>
            <a:pPr>
              <a:lnSpc>
                <a:spcPct val="100000"/>
              </a:lnSpc>
              <a:spcAft>
                <a:spcPts val="1200"/>
              </a:spcAft>
            </a:pPr>
            <a:r>
              <a:rPr lang="en-NZ" sz="1600" i="1" dirty="0">
                <a:solidFill>
                  <a:schemeClr val="tx1"/>
                </a:solidFill>
              </a:rPr>
              <a:t>Far North and Regional </a:t>
            </a:r>
            <a:r>
              <a:rPr lang="en-NZ" sz="1600" i="1" dirty="0" smtClean="0">
                <a:solidFill>
                  <a:schemeClr val="tx1"/>
                </a:solidFill>
              </a:rPr>
              <a:t>Councils</a:t>
            </a:r>
            <a:endParaRPr lang="en-NZ" sz="1600" dirty="0">
              <a:solidFill>
                <a:schemeClr val="tx1"/>
              </a:solidFill>
            </a:endParaRPr>
          </a:p>
          <a:p>
            <a:pPr>
              <a:lnSpc>
                <a:spcPct val="100000"/>
              </a:lnSpc>
              <a:spcAft>
                <a:spcPts val="1200"/>
              </a:spcAft>
            </a:pPr>
            <a:endParaRPr lang="en-NZ" sz="1600" dirty="0"/>
          </a:p>
        </p:txBody>
      </p:sp>
    </p:spTree>
    <p:extLst>
      <p:ext uri="{BB962C8B-B14F-4D97-AF65-F5344CB8AC3E}">
        <p14:creationId xmlns:p14="http://schemas.microsoft.com/office/powerpoint/2010/main" val="1489188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884328" y="2385558"/>
            <a:ext cx="7388324" cy="2063080"/>
          </a:xfrm>
          <a:prstGeom prst="rect">
            <a:avLst/>
          </a:prstGeom>
        </p:spPr>
        <p:txBody>
          <a:bodyPr vert="horz" lIns="91407" tIns="45705" rIns="91407" bIns="45705" rtlCol="0" anchor="b">
            <a:normAutofit/>
          </a:bodyPr>
          <a:lstStyle>
            <a:lvl1pPr marL="0" indent="0" algn="l" defTabSz="91407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035" indent="0" algn="l" defTabSz="91407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070" indent="0" algn="l" defTabSz="91407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105" indent="0" algn="l" defTabSz="91407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141" indent="0" algn="l" defTabSz="91407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5176" indent="0" algn="l" defTabSz="91407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2213" indent="0" algn="l" defTabSz="91407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199248" indent="0" algn="l" defTabSz="91407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6283" indent="0" algn="l" defTabSz="91407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fontAlgn="auto">
              <a:lnSpc>
                <a:spcPct val="90000"/>
              </a:lnSpc>
              <a:spcAft>
                <a:spcPts val="0"/>
              </a:spcAft>
            </a:pPr>
            <a:r>
              <a:rPr lang="en-NZ" b="1" dirty="0" smtClean="0">
                <a:solidFill>
                  <a:schemeClr val="tx1"/>
                </a:solidFill>
              </a:rPr>
              <a:t>Sheridan Waitai - Strategic Lead</a:t>
            </a:r>
          </a:p>
          <a:p>
            <a:pPr fontAlgn="auto">
              <a:lnSpc>
                <a:spcPct val="90000"/>
              </a:lnSpc>
              <a:spcAft>
                <a:spcPts val="0"/>
              </a:spcAft>
            </a:pPr>
            <a:r>
              <a:rPr lang="en-NZ" b="1" dirty="0" smtClean="0">
                <a:solidFill>
                  <a:schemeClr val="tx1"/>
                </a:solidFill>
              </a:rPr>
              <a:t>Make It Happen Te Hiku</a:t>
            </a:r>
          </a:p>
          <a:p>
            <a:pPr fontAlgn="auto">
              <a:lnSpc>
                <a:spcPct val="90000"/>
              </a:lnSpc>
              <a:spcAft>
                <a:spcPts val="0"/>
              </a:spcAft>
            </a:pPr>
            <a:r>
              <a:rPr lang="en-NZ" b="1" dirty="0" smtClean="0">
                <a:solidFill>
                  <a:schemeClr val="tx1"/>
                </a:solidFill>
              </a:rPr>
              <a:t>Ministry of Social Development</a:t>
            </a:r>
          </a:p>
          <a:p>
            <a:pPr fontAlgn="auto">
              <a:lnSpc>
                <a:spcPct val="90000"/>
              </a:lnSpc>
              <a:spcAft>
                <a:spcPts val="0"/>
              </a:spcAft>
            </a:pPr>
            <a:r>
              <a:rPr lang="en-NZ" b="1" dirty="0" smtClean="0">
                <a:solidFill>
                  <a:schemeClr val="tx1"/>
                </a:solidFill>
              </a:rPr>
              <a:t>Sheridan.waitai006@msd.govt.nz</a:t>
            </a:r>
          </a:p>
          <a:p>
            <a:pPr fontAlgn="auto">
              <a:lnSpc>
                <a:spcPct val="90000"/>
              </a:lnSpc>
              <a:spcAft>
                <a:spcPts val="0"/>
              </a:spcAft>
            </a:pPr>
            <a:endParaRPr lang="en-NZ"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2170" y="5346128"/>
            <a:ext cx="1438275" cy="809625"/>
          </a:xfrm>
          <a:prstGeom prst="rect">
            <a:avLst/>
          </a:prstGeom>
        </p:spPr>
      </p:pic>
      <p:sp>
        <p:nvSpPr>
          <p:cNvPr id="8" name="Rectangle 7"/>
          <p:cNvSpPr/>
          <p:nvPr/>
        </p:nvSpPr>
        <p:spPr>
          <a:xfrm>
            <a:off x="1884328" y="4550611"/>
            <a:ext cx="6096000" cy="1200329"/>
          </a:xfrm>
          <a:prstGeom prst="rect">
            <a:avLst/>
          </a:prstGeom>
        </p:spPr>
        <p:txBody>
          <a:bodyPr>
            <a:spAutoFit/>
          </a:bodyPr>
          <a:lstStyle/>
          <a:p>
            <a:r>
              <a:rPr lang="en-NZ" dirty="0"/>
              <a:t>Link to the Make It Happen Te Hiku initiative: </a:t>
            </a:r>
            <a:r>
              <a:rPr lang="en-NZ" dirty="0">
                <a:hlinkClick r:id="rId3"/>
              </a:rPr>
              <a:t>https://www.msd.govt.nz/about-msd-and-our-work/newsroom/media-releases/2014/make-it-happen-te-hiku-community-report.html</a:t>
            </a:r>
            <a:endParaRPr lang="en-NZ" dirty="0"/>
          </a:p>
        </p:txBody>
      </p:sp>
    </p:spTree>
    <p:extLst>
      <p:ext uri="{BB962C8B-B14F-4D97-AF65-F5344CB8AC3E}">
        <p14:creationId xmlns:p14="http://schemas.microsoft.com/office/powerpoint/2010/main" val="4032367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4715" y="2953388"/>
            <a:ext cx="9064918" cy="523220"/>
          </a:xfrm>
          <a:prstGeom prst="rect">
            <a:avLst/>
          </a:prstGeom>
        </p:spPr>
        <p:txBody>
          <a:bodyPr wrap="none">
            <a:spAutoFit/>
          </a:bodyPr>
          <a:lstStyle/>
          <a:p>
            <a:pPr algn="ctr"/>
            <a:r>
              <a:rPr lang="en-NZ" sz="2800" dirty="0"/>
              <a:t>A </a:t>
            </a:r>
            <a:r>
              <a:rPr lang="en-NZ" sz="2800" dirty="0">
                <a:solidFill>
                  <a:srgbClr val="FF0000"/>
                </a:solidFill>
              </a:rPr>
              <a:t>place-based</a:t>
            </a:r>
            <a:r>
              <a:rPr lang="en-NZ" sz="2800" dirty="0"/>
              <a:t>, </a:t>
            </a:r>
            <a:r>
              <a:rPr lang="en-NZ" sz="2800" dirty="0">
                <a:solidFill>
                  <a:schemeClr val="accent1">
                    <a:lumMod val="75000"/>
                  </a:schemeClr>
                </a:solidFill>
              </a:rPr>
              <a:t>community-driven </a:t>
            </a:r>
            <a:r>
              <a:rPr lang="en-NZ" sz="2800" dirty="0">
                <a:solidFill>
                  <a:srgbClr val="00B050"/>
                </a:solidFill>
              </a:rPr>
              <a:t>collaboration </a:t>
            </a:r>
            <a:r>
              <a:rPr lang="en-NZ" sz="2800" dirty="0"/>
              <a:t>for </a:t>
            </a:r>
            <a:r>
              <a:rPr lang="en-NZ" sz="2800" dirty="0">
                <a:solidFill>
                  <a:srgbClr val="7030A0"/>
                </a:solidFill>
              </a:rPr>
              <a:t>wellbeing</a:t>
            </a:r>
          </a:p>
        </p:txBody>
      </p:sp>
    </p:spTree>
    <p:extLst>
      <p:ext uri="{BB962C8B-B14F-4D97-AF65-F5344CB8AC3E}">
        <p14:creationId xmlns:p14="http://schemas.microsoft.com/office/powerpoint/2010/main" val="583409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cstate="email">
            <a:extLst>
              <a:ext uri="{28A0092B-C50C-407E-A947-70E740481C1C}">
                <a14:useLocalDpi xmlns:a14="http://schemas.microsoft.com/office/drawing/2010/main"/>
              </a:ext>
            </a:extLst>
          </a:blip>
          <a:srcRect/>
          <a:stretch/>
        </p:blipFill>
        <p:spPr bwMode="auto">
          <a:xfrm>
            <a:off x="7351828" y="2293581"/>
            <a:ext cx="2951018" cy="3127664"/>
          </a:xfrm>
          <a:prstGeom prst="rect">
            <a:avLst/>
          </a:prstGeom>
          <a:ln>
            <a:noFill/>
          </a:ln>
          <a:extLst>
            <a:ext uri="{53640926-AAD7-44D8-BBD7-CCE9431645EC}">
              <a14:shadowObscured xmlns:a14="http://schemas.microsoft.com/office/drawing/2010/main"/>
            </a:ext>
          </a:extLst>
        </p:spPr>
      </p:pic>
      <p:sp>
        <p:nvSpPr>
          <p:cNvPr id="6" name="Title 5"/>
          <p:cNvSpPr>
            <a:spLocks noGrp="1"/>
          </p:cNvSpPr>
          <p:nvPr>
            <p:ph type="title"/>
          </p:nvPr>
        </p:nvSpPr>
        <p:spPr/>
        <p:txBody>
          <a:bodyPr>
            <a:normAutofit/>
          </a:bodyPr>
          <a:lstStyle/>
          <a:p>
            <a:r>
              <a:rPr lang="en-NZ" sz="3600" dirty="0" smtClean="0"/>
              <a:t>Te Hiku o Te Ika</a:t>
            </a:r>
            <a:endParaRPr lang="en-NZ" sz="3600" dirty="0"/>
          </a:p>
        </p:txBody>
      </p:sp>
      <p:sp>
        <p:nvSpPr>
          <p:cNvPr id="7" name="Content Placeholder 6"/>
          <p:cNvSpPr>
            <a:spLocks noGrp="1"/>
          </p:cNvSpPr>
          <p:nvPr>
            <p:ph sz="half" idx="1"/>
          </p:nvPr>
        </p:nvSpPr>
        <p:spPr>
          <a:xfrm>
            <a:off x="1097280" y="1845734"/>
            <a:ext cx="5043747" cy="4023359"/>
          </a:xfrm>
        </p:spPr>
        <p:txBody>
          <a:bodyPr>
            <a:normAutofit/>
          </a:bodyPr>
          <a:lstStyle/>
          <a:p>
            <a:r>
              <a:rPr lang="en-NZ" dirty="0" smtClean="0">
                <a:solidFill>
                  <a:schemeClr val="tx1"/>
                </a:solidFill>
              </a:rPr>
              <a:t>Te </a:t>
            </a:r>
            <a:r>
              <a:rPr lang="en-NZ" dirty="0">
                <a:solidFill>
                  <a:schemeClr val="tx1"/>
                </a:solidFill>
              </a:rPr>
              <a:t>Hiku has a population of 22,130, which is 40 per cent of the Far North District. </a:t>
            </a:r>
            <a:endParaRPr lang="en-NZ" dirty="0" smtClean="0">
              <a:solidFill>
                <a:schemeClr val="tx1"/>
              </a:solidFill>
            </a:endParaRPr>
          </a:p>
          <a:p>
            <a:r>
              <a:rPr lang="en-NZ" dirty="0" smtClean="0">
                <a:solidFill>
                  <a:schemeClr val="tx1"/>
                </a:solidFill>
              </a:rPr>
              <a:t>Iwi </a:t>
            </a:r>
            <a:r>
              <a:rPr lang="en-NZ" dirty="0">
                <a:solidFill>
                  <a:schemeClr val="tx1"/>
                </a:solidFill>
              </a:rPr>
              <a:t>of Ngati Kuri, Te Aupouri, Ngai Takoto, Te Rarawa &amp; Ngati Kahu </a:t>
            </a:r>
          </a:p>
          <a:p>
            <a:r>
              <a:rPr lang="en-NZ" dirty="0">
                <a:solidFill>
                  <a:schemeClr val="tx1"/>
                </a:solidFill>
              </a:rPr>
              <a:t>48% </a:t>
            </a:r>
            <a:r>
              <a:rPr lang="en-NZ" b="1" dirty="0" smtClean="0">
                <a:solidFill>
                  <a:schemeClr val="tx1"/>
                </a:solidFill>
              </a:rPr>
              <a:t>Māori, </a:t>
            </a:r>
            <a:r>
              <a:rPr lang="en-NZ" altLang="en-US" dirty="0">
                <a:solidFill>
                  <a:schemeClr val="tx1"/>
                </a:solidFill>
                <a:latin typeface="Calibri" panose="020F0502020204030204" pitchFamily="34" charset="0"/>
                <a:ea typeface="Times New Roman" panose="02020603050405020304" pitchFamily="18" charset="0"/>
                <a:cs typeface="Calibri" panose="020F0502020204030204" pitchFamily="34" charset="0"/>
              </a:rPr>
              <a:t>larger proportion of Māori than </a:t>
            </a:r>
            <a:r>
              <a:rPr lang="en-NZ" altLang="en-US" dirty="0" smtClean="0">
                <a:solidFill>
                  <a:schemeClr val="tx1"/>
                </a:solidFill>
                <a:latin typeface="Calibri" panose="020F0502020204030204" pitchFamily="34" charset="0"/>
                <a:ea typeface="Times New Roman" panose="02020603050405020304" pitchFamily="18" charset="0"/>
                <a:cs typeface="Calibri" panose="020F0502020204030204" pitchFamily="34" charset="0"/>
              </a:rPr>
              <a:t>nationally</a:t>
            </a:r>
          </a:p>
          <a:p>
            <a:pPr lvl="0"/>
            <a:r>
              <a:rPr lang="en-NZ" altLang="en-US" dirty="0">
                <a:solidFill>
                  <a:schemeClr val="tx1"/>
                </a:solidFill>
                <a:latin typeface="Calibri" panose="020F0502020204030204" pitchFamily="34" charset="0"/>
                <a:ea typeface="Times New Roman" panose="02020603050405020304" pitchFamily="18" charset="0"/>
                <a:cs typeface="Calibri" panose="020F0502020204030204" pitchFamily="34" charset="0"/>
              </a:rPr>
              <a:t>More of us speak Te Reo Māori compared to national figures</a:t>
            </a:r>
            <a:endParaRPr lang="en-NZ" altLang="en-US" sz="1800" dirty="0">
              <a:solidFill>
                <a:schemeClr val="tx1"/>
              </a:solidFill>
            </a:endParaRPr>
          </a:p>
          <a:p>
            <a:pPr lvl="0"/>
            <a:r>
              <a:rPr lang="en-NZ" altLang="en-US" dirty="0">
                <a:solidFill>
                  <a:schemeClr val="tx1"/>
                </a:solidFill>
                <a:latin typeface="Calibri" panose="020F0502020204030204" pitchFamily="34" charset="0"/>
                <a:ea typeface="Times New Roman" panose="02020603050405020304" pitchFamily="18" charset="0"/>
                <a:cs typeface="Calibri" panose="020F0502020204030204" pitchFamily="34" charset="0"/>
              </a:rPr>
              <a:t>Considerably fewer of us were born overseas</a:t>
            </a:r>
            <a:endParaRPr lang="en-NZ" altLang="en-US" sz="1800" dirty="0">
              <a:solidFill>
                <a:schemeClr val="tx1"/>
              </a:solidFill>
            </a:endParaRPr>
          </a:p>
          <a:p>
            <a:endParaRPr lang="en-NZ" b="1" dirty="0"/>
          </a:p>
          <a:p>
            <a:endParaRPr lang="en-NZ" dirty="0"/>
          </a:p>
        </p:txBody>
      </p:sp>
      <p:pic>
        <p:nvPicPr>
          <p:cNvPr id="12" name="Picture 11"/>
          <p:cNvPicPr/>
          <p:nvPr/>
        </p:nvPicPr>
        <p:blipFill>
          <a:blip r:embed="rId3" cstate="email">
            <a:extLst>
              <a:ext uri="{28A0092B-C50C-407E-A947-70E740481C1C}">
                <a14:useLocalDpi xmlns:a14="http://schemas.microsoft.com/office/drawing/2010/main"/>
              </a:ext>
            </a:extLst>
          </a:blip>
          <a:stretch>
            <a:fillRect/>
          </a:stretch>
        </p:blipFill>
        <p:spPr>
          <a:xfrm>
            <a:off x="6442364" y="4470784"/>
            <a:ext cx="1705667" cy="1618289"/>
          </a:xfrm>
          <a:prstGeom prst="rect">
            <a:avLst/>
          </a:prstGeom>
        </p:spPr>
      </p:pic>
      <p:pic>
        <p:nvPicPr>
          <p:cNvPr id="14" name="Picture 13" descr="Clash of the seas - Kaitaia, Northland"/>
          <p:cNvPicPr/>
          <p:nvPr/>
        </p:nvPicPr>
        <p:blipFill rotWithShape="1">
          <a:blip r:embed="rId4" cstate="email">
            <a:extLst>
              <a:ext uri="{28A0092B-C50C-407E-A947-70E740481C1C}">
                <a14:useLocalDpi xmlns:a14="http://schemas.microsoft.com/office/drawing/2010/main"/>
              </a:ext>
            </a:extLst>
          </a:blip>
          <a:srcRect/>
          <a:stretch/>
        </p:blipFill>
        <p:spPr bwMode="auto">
          <a:xfrm>
            <a:off x="9313660" y="1845734"/>
            <a:ext cx="1898650" cy="1258338"/>
          </a:xfrm>
          <a:prstGeom prst="rect">
            <a:avLst/>
          </a:prstGeom>
          <a:noFill/>
          <a:ln w="57150" cap="flat" cmpd="sng" algn="ctr">
            <a:solidFill>
              <a:sysClr val="window" lastClr="FFFFFF"/>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1141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017" y="276749"/>
            <a:ext cx="10058400" cy="1450757"/>
          </a:xfrm>
        </p:spPr>
        <p:txBody>
          <a:bodyPr>
            <a:normAutofit/>
          </a:bodyPr>
          <a:lstStyle/>
          <a:p>
            <a:r>
              <a:rPr lang="en-NZ" sz="3600" dirty="0" smtClean="0"/>
              <a:t>Our challenges</a:t>
            </a:r>
            <a:endParaRPr lang="en-NZ" sz="3600" dirty="0"/>
          </a:p>
        </p:txBody>
      </p:sp>
      <p:sp>
        <p:nvSpPr>
          <p:cNvPr id="3" name="Content Placeholder 2"/>
          <p:cNvSpPr>
            <a:spLocks noGrp="1"/>
          </p:cNvSpPr>
          <p:nvPr>
            <p:ph sz="half" idx="1"/>
          </p:nvPr>
        </p:nvSpPr>
        <p:spPr>
          <a:xfrm>
            <a:off x="1170017" y="1845734"/>
            <a:ext cx="3370811" cy="4023359"/>
          </a:xfrm>
        </p:spPr>
        <p:txBody>
          <a:bodyPr>
            <a:normAutofit fontScale="92500" lnSpcReduction="10000"/>
          </a:bodyPr>
          <a:lstStyle/>
          <a:p>
            <a:pPr marL="0" indent="0" eaLnBrk="0" fontAlgn="base" hangingPunct="0">
              <a:lnSpc>
                <a:spcPct val="100000"/>
              </a:lnSpc>
              <a:spcBef>
                <a:spcPct val="0"/>
              </a:spcBef>
              <a:spcAft>
                <a:spcPct val="0"/>
              </a:spcAft>
              <a:buClrTx/>
              <a:buSzTx/>
              <a:buNone/>
            </a:pPr>
            <a:r>
              <a:rPr lang="en-NZ" altLang="en-US" dirty="0">
                <a:solidFill>
                  <a:schemeClr val="tx1"/>
                </a:solidFill>
                <a:latin typeface="Calibri" panose="020F0502020204030204" pitchFamily="34" charset="0"/>
                <a:ea typeface="Times New Roman" panose="02020603050405020304" pitchFamily="18" charset="0"/>
                <a:cs typeface="Calibri" panose="020F0502020204030204" pitchFamily="34" charset="0"/>
              </a:rPr>
              <a:t>We have lower personal, household and family incomes than the national median</a:t>
            </a:r>
          </a:p>
          <a:p>
            <a:pPr marL="0" lvl="0" indent="0" eaLnBrk="0" fontAlgn="base" hangingPunct="0">
              <a:lnSpc>
                <a:spcPct val="100000"/>
              </a:lnSpc>
              <a:spcBef>
                <a:spcPct val="0"/>
              </a:spcBef>
              <a:spcAft>
                <a:spcPct val="0"/>
              </a:spcAft>
              <a:buClrTx/>
              <a:buSzTx/>
              <a:buNone/>
            </a:pPr>
            <a:endParaRPr lang="en-NZ" altLang="en-US" dirty="0" smtClean="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lvl="0" indent="0" eaLnBrk="0" fontAlgn="base" hangingPunct="0">
              <a:lnSpc>
                <a:spcPct val="100000"/>
              </a:lnSpc>
              <a:spcBef>
                <a:spcPct val="0"/>
              </a:spcBef>
              <a:spcAft>
                <a:spcPct val="0"/>
              </a:spcAft>
              <a:buClrTx/>
              <a:buSzTx/>
              <a:buNone/>
            </a:pPr>
            <a:r>
              <a:rPr lang="en-NZ" altLang="en-US" dirty="0" smtClean="0">
                <a:solidFill>
                  <a:schemeClr val="tx1"/>
                </a:solidFill>
                <a:latin typeface="Calibri" panose="020F0502020204030204" pitchFamily="34" charset="0"/>
                <a:ea typeface="Times New Roman" panose="02020603050405020304" pitchFamily="18" charset="0"/>
                <a:cs typeface="Calibri" panose="020F0502020204030204" pitchFamily="34" charset="0"/>
              </a:rPr>
              <a:t>We </a:t>
            </a:r>
            <a:r>
              <a:rPr lang="en-NZ" altLang="en-US" dirty="0">
                <a:solidFill>
                  <a:schemeClr val="tx1"/>
                </a:solidFill>
                <a:latin typeface="Calibri" panose="020F0502020204030204" pitchFamily="34" charset="0"/>
                <a:ea typeface="Times New Roman" panose="02020603050405020304" pitchFamily="18" charset="0"/>
                <a:cs typeface="Calibri" panose="020F0502020204030204" pitchFamily="34" charset="0"/>
              </a:rPr>
              <a:t>have more sole parent families than nationally.  </a:t>
            </a:r>
            <a:r>
              <a:rPr lang="en-NZ" altLang="en-US" dirty="0" smtClean="0">
                <a:solidFill>
                  <a:schemeClr val="tx1"/>
                </a:solidFill>
                <a:latin typeface="Calibri" panose="020F0502020204030204" pitchFamily="34" charset="0"/>
                <a:ea typeface="Times New Roman" panose="02020603050405020304" pitchFamily="18" charset="0"/>
                <a:cs typeface="Calibri" panose="020F0502020204030204" pitchFamily="34" charset="0"/>
              </a:rPr>
              <a:t>About 33% of households in Kaitaia are sole parent compared to 22% for the Far North District </a:t>
            </a:r>
            <a:r>
              <a:rPr lang="en-NZ" altLang="en-US" dirty="0">
                <a:solidFill>
                  <a:schemeClr val="tx1"/>
                </a:solidFill>
                <a:latin typeface="Calibri" panose="020F0502020204030204" pitchFamily="34" charset="0"/>
                <a:ea typeface="Times New Roman" panose="02020603050405020304" pitchFamily="18" charset="0"/>
                <a:cs typeface="Calibri" panose="020F0502020204030204" pitchFamily="34" charset="0"/>
              </a:rPr>
              <a:t>and </a:t>
            </a:r>
            <a:r>
              <a:rPr lang="en-NZ" altLang="en-US" dirty="0" smtClean="0">
                <a:solidFill>
                  <a:schemeClr val="tx1"/>
                </a:solidFill>
                <a:latin typeface="Calibri" panose="020F0502020204030204" pitchFamily="34" charset="0"/>
                <a:ea typeface="Times New Roman" panose="02020603050405020304" pitchFamily="18" charset="0"/>
                <a:cs typeface="Calibri" panose="020F0502020204030204" pitchFamily="34" charset="0"/>
              </a:rPr>
              <a:t>18</a:t>
            </a:r>
            <a:r>
              <a:rPr lang="en-NZ" altLang="en-US" dirty="0">
                <a:solidFill>
                  <a:schemeClr val="tx1"/>
                </a:solidFill>
                <a:latin typeface="Calibri" panose="020F0502020204030204" pitchFamily="34" charset="0"/>
                <a:ea typeface="Times New Roman" panose="02020603050405020304" pitchFamily="18" charset="0"/>
                <a:cs typeface="Calibri" panose="020F0502020204030204" pitchFamily="34" charset="0"/>
              </a:rPr>
              <a:t>% nationally </a:t>
            </a:r>
            <a:endParaRPr lang="en-NZ" altLang="en-US" dirty="0" smtClean="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lvl="0" indent="0" eaLnBrk="0" fontAlgn="base" hangingPunct="0">
              <a:lnSpc>
                <a:spcPct val="100000"/>
              </a:lnSpc>
              <a:spcBef>
                <a:spcPct val="0"/>
              </a:spcBef>
              <a:spcAft>
                <a:spcPct val="0"/>
              </a:spcAft>
              <a:buClrTx/>
              <a:buSzTx/>
              <a:buNone/>
            </a:pPr>
            <a:endParaRPr lang="en-NZ" altLang="en-US" dirty="0" smtClean="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lvl="0" indent="0" eaLnBrk="0" fontAlgn="base" hangingPunct="0">
              <a:lnSpc>
                <a:spcPct val="100000"/>
              </a:lnSpc>
              <a:spcBef>
                <a:spcPct val="0"/>
              </a:spcBef>
              <a:spcAft>
                <a:spcPct val="0"/>
              </a:spcAft>
              <a:buClrTx/>
              <a:buSzTx/>
              <a:buNone/>
            </a:pPr>
            <a:r>
              <a:rPr lang="en-NZ" altLang="en-US" dirty="0" smtClean="0">
                <a:solidFill>
                  <a:schemeClr val="tx1"/>
                </a:solidFill>
                <a:latin typeface="Calibri" panose="020F0502020204030204" pitchFamily="34" charset="0"/>
                <a:ea typeface="Times New Roman" panose="02020603050405020304" pitchFamily="18" charset="0"/>
                <a:cs typeface="Calibri" panose="020F0502020204030204" pitchFamily="34" charset="0"/>
              </a:rPr>
              <a:t>More </a:t>
            </a:r>
            <a:r>
              <a:rPr lang="en-NZ" altLang="en-US" dirty="0">
                <a:solidFill>
                  <a:schemeClr val="tx1"/>
                </a:solidFill>
                <a:latin typeface="Calibri" panose="020F0502020204030204" pitchFamily="34" charset="0"/>
                <a:ea typeface="Times New Roman" panose="02020603050405020304" pitchFamily="18" charset="0"/>
                <a:cs typeface="Calibri" panose="020F0502020204030204" pitchFamily="34" charset="0"/>
              </a:rPr>
              <a:t>of us are receiving some form of income support in 2013 than in 2011</a:t>
            </a:r>
            <a:endParaRPr lang="en-NZ" altLang="en-US" sz="1800" dirty="0">
              <a:solidFill>
                <a:schemeClr val="tx1"/>
              </a:solidFill>
            </a:endParaRPr>
          </a:p>
          <a:p>
            <a:endParaRPr lang="en-NZ" dirty="0"/>
          </a:p>
        </p:txBody>
      </p:sp>
      <p:pic>
        <p:nvPicPr>
          <p:cNvPr id="9" name="Picture 8"/>
          <p:cNvPicPr/>
          <p:nvPr/>
        </p:nvPicPr>
        <p:blipFill rotWithShape="1">
          <a:blip r:embed="rId2" cstate="email">
            <a:extLst>
              <a:ext uri="{28A0092B-C50C-407E-A947-70E740481C1C}">
                <a14:useLocalDpi xmlns:a14="http://schemas.microsoft.com/office/drawing/2010/main"/>
              </a:ext>
            </a:extLst>
          </a:blip>
          <a:srcRect b="-6714"/>
          <a:stretch/>
        </p:blipFill>
        <p:spPr bwMode="auto">
          <a:xfrm>
            <a:off x="9031777" y="1845734"/>
            <a:ext cx="2123903" cy="1748510"/>
          </a:xfrm>
          <a:prstGeom prst="rect">
            <a:avLst/>
          </a:prstGeom>
          <a:ln>
            <a:noFill/>
          </a:ln>
          <a:extLst>
            <a:ext uri="{53640926-AAD7-44D8-BBD7-CCE9431645EC}">
              <a14:shadowObscured xmlns:a14="http://schemas.microsoft.com/office/drawing/2010/main"/>
            </a:ext>
          </a:extLst>
        </p:spPr>
      </p:pic>
      <p:pic>
        <p:nvPicPr>
          <p:cNvPr id="10" name="Picture 9"/>
          <p:cNvPicPr/>
          <p:nvPr/>
        </p:nvPicPr>
        <p:blipFill>
          <a:blip r:embed="rId3" cstate="email">
            <a:extLst>
              <a:ext uri="{28A0092B-C50C-407E-A947-70E740481C1C}">
                <a14:useLocalDpi xmlns:a14="http://schemas.microsoft.com/office/drawing/2010/main"/>
              </a:ext>
            </a:extLst>
          </a:blip>
          <a:stretch>
            <a:fillRect/>
          </a:stretch>
        </p:blipFill>
        <p:spPr>
          <a:xfrm>
            <a:off x="9912927" y="5156810"/>
            <a:ext cx="1242753" cy="1029710"/>
          </a:xfrm>
          <a:prstGeom prst="rect">
            <a:avLst/>
          </a:prstGeom>
          <a:solidFill>
            <a:srgbClr val="CC9900">
              <a:alpha val="5882"/>
            </a:srgbClr>
          </a:solidFill>
          <a:ln w="9525" cap="flat" cmpd="sng" algn="ctr">
            <a:noFill/>
            <a:prstDash val="solid"/>
          </a:ln>
          <a:effectLst>
            <a:outerShdw blurRad="40000" dist="20000" dir="5400000" rotWithShape="0">
              <a:srgbClr val="000000">
                <a:alpha val="38000"/>
              </a:srgbClr>
            </a:outerShdw>
          </a:effectLst>
        </p:spPr>
      </p:pic>
      <p:pic>
        <p:nvPicPr>
          <p:cNvPr id="11" name="Picture 10"/>
          <p:cNvPicPr/>
          <p:nvPr/>
        </p:nvPicPr>
        <p:blipFill rotWithShape="1">
          <a:blip r:embed="rId4" cstate="email">
            <a:extLst>
              <a:ext uri="{28A0092B-C50C-407E-A947-70E740481C1C}">
                <a14:useLocalDpi xmlns:a14="http://schemas.microsoft.com/office/drawing/2010/main"/>
              </a:ext>
            </a:extLst>
          </a:blip>
          <a:srcRect/>
          <a:stretch/>
        </p:blipFill>
        <p:spPr bwMode="auto">
          <a:xfrm>
            <a:off x="9602673" y="3594244"/>
            <a:ext cx="1553007" cy="1444338"/>
          </a:xfrm>
          <a:prstGeom prst="rect">
            <a:avLst/>
          </a:prstGeom>
          <a:ln>
            <a:noFill/>
          </a:ln>
          <a:extLst>
            <a:ext uri="{53640926-AAD7-44D8-BBD7-CCE9431645EC}">
              <a14:shadowObscured xmlns:a14="http://schemas.microsoft.com/office/drawing/2010/main"/>
            </a:ext>
          </a:extLst>
        </p:spPr>
      </p:pic>
      <p:sp>
        <p:nvSpPr>
          <p:cNvPr id="12" name="Content Placeholder 2"/>
          <p:cNvSpPr>
            <a:spLocks noGrp="1"/>
          </p:cNvSpPr>
          <p:nvPr>
            <p:ph sz="half" idx="1"/>
          </p:nvPr>
        </p:nvSpPr>
        <p:spPr>
          <a:xfrm>
            <a:off x="5064528" y="1845734"/>
            <a:ext cx="3162993" cy="4023359"/>
          </a:xfrm>
        </p:spPr>
        <p:txBody>
          <a:bodyPr>
            <a:normAutofit fontScale="92500" lnSpcReduction="10000"/>
          </a:bodyPr>
          <a:lstStyle/>
          <a:p>
            <a:pPr lvl="0">
              <a:lnSpc>
                <a:spcPct val="100000"/>
              </a:lnSpc>
            </a:pPr>
            <a:r>
              <a:rPr lang="en-NZ" altLang="en-US" dirty="0" smtClean="0">
                <a:solidFill>
                  <a:schemeClr val="tx1"/>
                </a:solidFill>
                <a:latin typeface="Calibri" panose="020F0502020204030204" pitchFamily="34" charset="0"/>
                <a:ea typeface="Times New Roman" panose="02020603050405020304" pitchFamily="18" charset="0"/>
                <a:cs typeface="Calibri" panose="020F0502020204030204" pitchFamily="34" charset="0"/>
              </a:rPr>
              <a:t>We </a:t>
            </a:r>
            <a:r>
              <a:rPr lang="en-NZ" altLang="en-US" dirty="0">
                <a:solidFill>
                  <a:schemeClr val="tx1"/>
                </a:solidFill>
                <a:latin typeface="Calibri" panose="020F0502020204030204" pitchFamily="34" charset="0"/>
                <a:ea typeface="Times New Roman" panose="02020603050405020304" pitchFamily="18" charset="0"/>
                <a:cs typeface="Calibri" panose="020F0502020204030204" pitchFamily="34" charset="0"/>
              </a:rPr>
              <a:t>have a lower level of employment, and a higher unemployment rate than nationally</a:t>
            </a:r>
            <a:endParaRPr lang="en-NZ" altLang="en-US" sz="4400" dirty="0">
              <a:solidFill>
                <a:schemeClr val="tx1"/>
              </a:solidFill>
              <a:latin typeface="Arial" panose="020B0604020202020204" pitchFamily="34" charset="0"/>
            </a:endParaRPr>
          </a:p>
          <a:p>
            <a:pPr lvl="0">
              <a:lnSpc>
                <a:spcPct val="100000"/>
              </a:lnSpc>
            </a:pPr>
            <a:r>
              <a:rPr lang="en-NZ" altLang="en-US" dirty="0">
                <a:solidFill>
                  <a:schemeClr val="tx1"/>
                </a:solidFill>
                <a:latin typeface="Calibri" panose="020F0502020204030204" pitchFamily="34" charset="0"/>
                <a:ea typeface="Times New Roman" panose="02020603050405020304" pitchFamily="18" charset="0"/>
                <a:cs typeface="Calibri" panose="020F0502020204030204" pitchFamily="34" charset="0"/>
              </a:rPr>
              <a:t>Our access to technology – landline or cellphones, internet – is not as good as the rest of the country</a:t>
            </a:r>
          </a:p>
          <a:p>
            <a:pPr lvl="0"/>
            <a:r>
              <a:rPr lang="en-NZ" dirty="0">
                <a:solidFill>
                  <a:schemeClr val="tx1"/>
                </a:solidFill>
              </a:rPr>
              <a:t>We are less likely </a:t>
            </a:r>
            <a:r>
              <a:rPr lang="en-NZ" dirty="0" smtClean="0">
                <a:solidFill>
                  <a:schemeClr val="tx1"/>
                </a:solidFill>
              </a:rPr>
              <a:t>to </a:t>
            </a:r>
            <a:r>
              <a:rPr lang="en-NZ" dirty="0">
                <a:solidFill>
                  <a:schemeClr val="tx1"/>
                </a:solidFill>
              </a:rPr>
              <a:t>own the home we live </a:t>
            </a:r>
            <a:r>
              <a:rPr lang="en-NZ" dirty="0" smtClean="0">
                <a:solidFill>
                  <a:schemeClr val="tx1"/>
                </a:solidFill>
              </a:rPr>
              <a:t>in </a:t>
            </a:r>
          </a:p>
          <a:p>
            <a:pPr lvl="0"/>
            <a:r>
              <a:rPr lang="en-NZ" dirty="0" smtClean="0">
                <a:solidFill>
                  <a:schemeClr val="tx1"/>
                </a:solidFill>
              </a:rPr>
              <a:t>Our </a:t>
            </a:r>
            <a:r>
              <a:rPr lang="en-NZ" dirty="0">
                <a:solidFill>
                  <a:schemeClr val="tx1"/>
                </a:solidFill>
              </a:rPr>
              <a:t>levels of achievement in educational qualifications are lower than national figures</a:t>
            </a:r>
            <a:r>
              <a:rPr lang="en-NZ" i="1" dirty="0">
                <a:solidFill>
                  <a:schemeClr val="tx1"/>
                </a:solidFill>
              </a:rPr>
              <a:t>.</a:t>
            </a:r>
            <a:endParaRPr lang="en-NZ" dirty="0">
              <a:solidFill>
                <a:schemeClr val="tx1"/>
              </a:solidFill>
            </a:endParaRPr>
          </a:p>
          <a:p>
            <a:pPr>
              <a:lnSpc>
                <a:spcPct val="100000"/>
              </a:lnSpc>
            </a:pPr>
            <a:endParaRPr lang="en-NZ" b="1" dirty="0"/>
          </a:p>
          <a:p>
            <a:endParaRPr lang="en-NZ" dirty="0"/>
          </a:p>
        </p:txBody>
      </p:sp>
    </p:spTree>
    <p:extLst>
      <p:ext uri="{BB962C8B-B14F-4D97-AF65-F5344CB8AC3E}">
        <p14:creationId xmlns:p14="http://schemas.microsoft.com/office/powerpoint/2010/main" val="2576194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600" dirty="0"/>
              <a:t>Iwi-Crown Social Accord</a:t>
            </a:r>
          </a:p>
        </p:txBody>
      </p:sp>
      <p:sp>
        <p:nvSpPr>
          <p:cNvPr id="3" name="Content Placeholder 2"/>
          <p:cNvSpPr>
            <a:spLocks noGrp="1"/>
          </p:cNvSpPr>
          <p:nvPr>
            <p:ph sz="half" idx="1"/>
          </p:nvPr>
        </p:nvSpPr>
        <p:spPr>
          <a:xfrm>
            <a:off x="1097280" y="2072321"/>
            <a:ext cx="4937760" cy="3796772"/>
          </a:xfrm>
        </p:spPr>
        <p:txBody>
          <a:bodyPr/>
          <a:lstStyle/>
          <a:p>
            <a:r>
              <a:rPr lang="en-US" dirty="0">
                <a:ea typeface="ＭＳ Ｐゴシック" pitchFamily="34" charset="-128"/>
              </a:rPr>
              <a:t>Te Hiku o Te Ika Iwi signed with the Crown on Waitangi Day, February </a:t>
            </a:r>
            <a:r>
              <a:rPr lang="en-US" dirty="0" smtClean="0">
                <a:ea typeface="ＭＳ Ｐゴシック" pitchFamily="34" charset="-128"/>
              </a:rPr>
              <a:t>6th </a:t>
            </a:r>
            <a:r>
              <a:rPr lang="en-US" dirty="0">
                <a:ea typeface="ＭＳ Ｐゴシック" pitchFamily="34" charset="-128"/>
              </a:rPr>
              <a:t>2013</a:t>
            </a:r>
          </a:p>
          <a:p>
            <a:r>
              <a:rPr lang="en-US" dirty="0">
                <a:ea typeface="ＭＳ Ｐゴシック" pitchFamily="34" charset="-128"/>
              </a:rPr>
              <a:t>The Accord sets out the structures and relationships that will guide the parties in their collaboration to improve the social circumstances of Te Hiku o Te Ika Iwi, hapu, whanau </a:t>
            </a:r>
            <a:r>
              <a:rPr lang="en-US" u="sng" dirty="0">
                <a:ea typeface="ＭＳ Ｐゴシック" pitchFamily="34" charset="-128"/>
              </a:rPr>
              <a:t>and the wider community</a:t>
            </a:r>
          </a:p>
          <a:p>
            <a:r>
              <a:rPr lang="en-US" dirty="0" smtClean="0">
                <a:ea typeface="ＭＳ Ｐゴシック" pitchFamily="34" charset="-128"/>
              </a:rPr>
              <a:t>25 </a:t>
            </a:r>
            <a:r>
              <a:rPr lang="en-US" dirty="0">
                <a:ea typeface="ＭＳ Ｐゴシック" pitchFamily="34" charset="-128"/>
              </a:rPr>
              <a:t>year </a:t>
            </a:r>
            <a:r>
              <a:rPr lang="en-US" dirty="0" smtClean="0">
                <a:ea typeface="ＭＳ Ｐゴシック" pitchFamily="34" charset="-128"/>
              </a:rPr>
              <a:t>agreement</a:t>
            </a:r>
          </a:p>
          <a:p>
            <a:r>
              <a:rPr lang="en-US" dirty="0">
                <a:ea typeface="ＭＳ Ｐゴシック" pitchFamily="34" charset="-128"/>
              </a:rPr>
              <a:t>C</a:t>
            </a:r>
            <a:r>
              <a:rPr lang="en-US" dirty="0" smtClean="0">
                <a:ea typeface="ＭＳ Ｐゴシック" pitchFamily="34" charset="-128"/>
              </a:rPr>
              <a:t>orner </a:t>
            </a:r>
            <a:r>
              <a:rPr lang="en-US" dirty="0">
                <a:ea typeface="ＭＳ Ｐゴシック" pitchFamily="34" charset="-128"/>
              </a:rPr>
              <a:t>stone of Treaty settlement </a:t>
            </a:r>
            <a:r>
              <a:rPr lang="en-US" dirty="0" smtClean="0">
                <a:ea typeface="ＭＳ Ｐゴシック" pitchFamily="34" charset="-128"/>
              </a:rPr>
              <a:t>redress </a:t>
            </a:r>
          </a:p>
          <a:p>
            <a:r>
              <a:rPr lang="en-US" dirty="0" smtClean="0">
                <a:ea typeface="ＭＳ Ｐゴシック" pitchFamily="34" charset="-128"/>
              </a:rPr>
              <a:t>Effecting </a:t>
            </a:r>
            <a:r>
              <a:rPr lang="en-US" dirty="0">
                <a:ea typeface="ＭＳ Ｐゴシック" pitchFamily="34" charset="-128"/>
              </a:rPr>
              <a:t>Positive </a:t>
            </a:r>
            <a:r>
              <a:rPr lang="en-US" dirty="0" smtClean="0">
                <a:ea typeface="ＭＳ Ｐゴシック" pitchFamily="34" charset="-128"/>
              </a:rPr>
              <a:t>Change</a:t>
            </a:r>
            <a:endParaRPr lang="en-US" dirty="0">
              <a:ea typeface="ＭＳ Ｐゴシック" pitchFamily="34" charset="-128"/>
            </a:endParaRPr>
          </a:p>
          <a:p>
            <a:endParaRPr lang="en-NZ" dirty="0"/>
          </a:p>
        </p:txBody>
      </p:sp>
      <p:pic>
        <p:nvPicPr>
          <p:cNvPr id="5" name="Picture 4"/>
          <p:cNvPicPr/>
          <p:nvPr/>
        </p:nvPicPr>
        <p:blipFill>
          <a:blip r:embed="rId2" cstate="email">
            <a:extLst>
              <a:ext uri="{28A0092B-C50C-407E-A947-70E740481C1C}">
                <a14:useLocalDpi xmlns:a14="http://schemas.microsoft.com/office/drawing/2010/main"/>
              </a:ext>
            </a:extLst>
          </a:blip>
          <a:srcRect/>
          <a:stretch>
            <a:fillRect/>
          </a:stretch>
        </p:blipFill>
        <p:spPr bwMode="auto">
          <a:xfrm>
            <a:off x="6535882" y="2072321"/>
            <a:ext cx="4408401" cy="2915315"/>
          </a:xfrm>
          <a:prstGeom prst="rect">
            <a:avLst/>
          </a:prstGeom>
          <a:noFill/>
        </p:spPr>
      </p:pic>
    </p:spTree>
    <p:extLst>
      <p:ext uri="{BB962C8B-B14F-4D97-AF65-F5344CB8AC3E}">
        <p14:creationId xmlns:p14="http://schemas.microsoft.com/office/powerpoint/2010/main" val="1609927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NZ" sz="3600" dirty="0" smtClean="0"/>
              <a:t>Crown invitation</a:t>
            </a:r>
            <a:endParaRPr lang="en-NZ" sz="3600" dirty="0"/>
          </a:p>
        </p:txBody>
      </p:sp>
      <p:sp>
        <p:nvSpPr>
          <p:cNvPr id="6" name="Content Placeholder 5"/>
          <p:cNvSpPr>
            <a:spLocks noGrp="1"/>
          </p:cNvSpPr>
          <p:nvPr>
            <p:ph idx="1"/>
          </p:nvPr>
        </p:nvSpPr>
        <p:spPr>
          <a:xfrm>
            <a:off x="5361710" y="1845734"/>
            <a:ext cx="5793970" cy="4023360"/>
          </a:xfrm>
        </p:spPr>
        <p:txBody>
          <a:bodyPr/>
          <a:lstStyle/>
          <a:p>
            <a:pPr marL="0" indent="0">
              <a:spcAft>
                <a:spcPts val="1200"/>
              </a:spcAft>
              <a:buNone/>
            </a:pPr>
            <a:r>
              <a:rPr lang="en-NZ" dirty="0"/>
              <a:t>"My vision is that you do the work and I give you the resources to do that. I bring you the power of my office, and happily and humbly hand it over to you. Look beyond the now; what is the vision? </a:t>
            </a:r>
            <a:r>
              <a:rPr lang="en-NZ" b="1" dirty="0"/>
              <a:t>The way it's always been done doesn't have to be how it's done now…</a:t>
            </a:r>
          </a:p>
          <a:p>
            <a:pPr marL="0" indent="0">
              <a:spcAft>
                <a:spcPts val="1200"/>
              </a:spcAft>
              <a:buNone/>
            </a:pPr>
            <a:r>
              <a:rPr lang="en-NZ" dirty="0"/>
              <a:t>"What's working and what's not? The truth is, </a:t>
            </a:r>
            <a:r>
              <a:rPr lang="en-NZ" b="1" dirty="0"/>
              <a:t>I don't know</a:t>
            </a:r>
            <a:r>
              <a:rPr lang="en-NZ" dirty="0"/>
              <a:t>. What I do know is that we can do better. I reckon we can make it happen, and fundamentally make a difference for the youth, tamariki and whānau of the </a:t>
            </a:r>
            <a:br>
              <a:rPr lang="en-NZ" dirty="0"/>
            </a:br>
            <a:r>
              <a:rPr lang="en-NZ" dirty="0"/>
              <a:t>Far North."</a:t>
            </a:r>
            <a:endParaRPr lang="en-NZ" sz="1800" dirty="0"/>
          </a:p>
          <a:p>
            <a:endParaRPr lang="en-NZ"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6087" y="1845734"/>
            <a:ext cx="4241843" cy="4401891"/>
          </a:xfrm>
          <a:prstGeom prst="rect">
            <a:avLst/>
          </a:prstGeom>
          <a:noFill/>
          <a:ln>
            <a:noFill/>
          </a:ln>
          <a:effectLst>
            <a:outerShdw blurRad="457200" dir="2700000" algn="ctr" rotWithShape="0">
              <a:schemeClr val="bg2">
                <a:alpha val="83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7595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600" dirty="0" smtClean="0"/>
              <a:t>Our Response</a:t>
            </a:r>
            <a:endParaRPr lang="en-NZ" sz="3600" dirty="0"/>
          </a:p>
        </p:txBody>
      </p:sp>
      <p:sp>
        <p:nvSpPr>
          <p:cNvPr id="3" name="Content Placeholder 2"/>
          <p:cNvSpPr>
            <a:spLocks noGrp="1"/>
          </p:cNvSpPr>
          <p:nvPr>
            <p:ph idx="1"/>
          </p:nvPr>
        </p:nvSpPr>
        <p:spPr>
          <a:xfrm>
            <a:off x="1981200" y="1901536"/>
            <a:ext cx="6275040" cy="4224629"/>
          </a:xfrm>
        </p:spPr>
        <p:txBody>
          <a:bodyPr>
            <a:normAutofit lnSpcReduction="10000"/>
          </a:bodyPr>
          <a:lstStyle/>
          <a:p>
            <a:pPr marL="457035" indent="-457035">
              <a:buFont typeface="+mj-lt"/>
              <a:buAutoNum type="arabicPeriod"/>
            </a:pPr>
            <a:r>
              <a:rPr lang="en-NZ" dirty="0" smtClean="0"/>
              <a:t>Ministerial launch of the project</a:t>
            </a:r>
          </a:p>
          <a:p>
            <a:pPr marL="457035" indent="-457035">
              <a:buFont typeface="+mj-lt"/>
              <a:buAutoNum type="arabicPeriod"/>
            </a:pPr>
            <a:r>
              <a:rPr lang="en-NZ" dirty="0" smtClean="0"/>
              <a:t>Project Action Group</a:t>
            </a:r>
          </a:p>
          <a:p>
            <a:pPr marL="457035" indent="-457035">
              <a:buFont typeface="+mj-lt"/>
              <a:buAutoNum type="arabicPeriod"/>
            </a:pPr>
            <a:r>
              <a:rPr lang="en-NZ" dirty="0" smtClean="0"/>
              <a:t>Introduced RBA and Collective Impact thinking</a:t>
            </a:r>
          </a:p>
          <a:p>
            <a:pPr marL="457035" indent="-457035">
              <a:buFont typeface="+mj-lt"/>
              <a:buAutoNum type="arabicPeriod"/>
            </a:pPr>
            <a:r>
              <a:rPr lang="en-NZ" dirty="0" smtClean="0"/>
              <a:t>Community-led visioning – surveys, focus groups, one-on-ones, café groups</a:t>
            </a:r>
          </a:p>
          <a:p>
            <a:pPr marL="457035" indent="-457035">
              <a:buFont typeface="+mj-lt"/>
              <a:buAutoNum type="arabicPeriod"/>
            </a:pPr>
            <a:r>
              <a:rPr lang="en-NZ" dirty="0" smtClean="0"/>
              <a:t>Designed community outcomes and indicators</a:t>
            </a:r>
          </a:p>
          <a:p>
            <a:pPr marL="457035" indent="-457035">
              <a:buFont typeface="+mj-lt"/>
              <a:buAutoNum type="arabicPeriod"/>
            </a:pPr>
            <a:r>
              <a:rPr lang="en-NZ" dirty="0" smtClean="0"/>
              <a:t>Validated community outcomes framework with community sign-off</a:t>
            </a:r>
          </a:p>
          <a:p>
            <a:pPr marL="457035" indent="-457035">
              <a:buFont typeface="+mj-lt"/>
              <a:buAutoNum type="arabicPeriod"/>
            </a:pPr>
            <a:r>
              <a:rPr lang="en-NZ" dirty="0" smtClean="0"/>
              <a:t>Population turn the curve workshops</a:t>
            </a:r>
          </a:p>
          <a:p>
            <a:pPr marL="457035" indent="-457035">
              <a:buFont typeface="+mj-lt"/>
              <a:buAutoNum type="arabicPeriod"/>
            </a:pPr>
            <a:r>
              <a:rPr lang="en-NZ" dirty="0" smtClean="0"/>
              <a:t>Drafted Make it Happen Te Hiku Report</a:t>
            </a:r>
          </a:p>
          <a:p>
            <a:pPr marL="457035" indent="-457035">
              <a:buFont typeface="+mj-lt"/>
              <a:buAutoNum type="arabicPeriod"/>
            </a:pPr>
            <a:r>
              <a:rPr lang="en-NZ" dirty="0" smtClean="0"/>
              <a:t>Launched report</a:t>
            </a:r>
          </a:p>
          <a:p>
            <a:endParaRPr lang="en-NZ"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8</a:t>
            </a:fld>
            <a:endParaRPr lang="en-US" dirty="0"/>
          </a:p>
        </p:txBody>
      </p:sp>
      <p:sp>
        <p:nvSpPr>
          <p:cNvPr id="5" name="Oval 4"/>
          <p:cNvSpPr/>
          <p:nvPr/>
        </p:nvSpPr>
        <p:spPr>
          <a:xfrm>
            <a:off x="8256240" y="2060848"/>
            <a:ext cx="1656184" cy="5760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91407" tIns="45705" rIns="91407" bIns="45705" rtlCol="0" anchor="ctr"/>
          <a:lstStyle/>
          <a:p>
            <a:pPr algn="ctr"/>
            <a:r>
              <a:rPr lang="en-NZ" sz="1600" dirty="0"/>
              <a:t>Training</a:t>
            </a:r>
          </a:p>
        </p:txBody>
      </p:sp>
      <p:sp>
        <p:nvSpPr>
          <p:cNvPr id="6" name="Oval 5"/>
          <p:cNvSpPr/>
          <p:nvPr/>
        </p:nvSpPr>
        <p:spPr>
          <a:xfrm>
            <a:off x="8256240" y="2564904"/>
            <a:ext cx="1656184" cy="5760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91407" tIns="45705" rIns="91407" bIns="45705" rtlCol="0" anchor="ctr"/>
          <a:lstStyle/>
          <a:p>
            <a:pPr algn="ctr"/>
            <a:r>
              <a:rPr lang="en-NZ" sz="1600" dirty="0"/>
              <a:t>Training</a:t>
            </a:r>
          </a:p>
        </p:txBody>
      </p:sp>
      <p:sp>
        <p:nvSpPr>
          <p:cNvPr id="7" name="Oval 6"/>
          <p:cNvSpPr/>
          <p:nvPr/>
        </p:nvSpPr>
        <p:spPr>
          <a:xfrm>
            <a:off x="8256240" y="3140968"/>
            <a:ext cx="1783110" cy="57606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91407" tIns="45705" rIns="91407" bIns="45705" rtlCol="0" anchor="ctr"/>
          <a:lstStyle/>
          <a:p>
            <a:pPr algn="ctr"/>
            <a:r>
              <a:rPr lang="en-NZ" sz="1600" dirty="0"/>
              <a:t>Facilitator</a:t>
            </a:r>
          </a:p>
        </p:txBody>
      </p:sp>
      <p:sp>
        <p:nvSpPr>
          <p:cNvPr id="8" name="Oval 7"/>
          <p:cNvSpPr/>
          <p:nvPr/>
        </p:nvSpPr>
        <p:spPr>
          <a:xfrm>
            <a:off x="8256240" y="4149080"/>
            <a:ext cx="1783110" cy="57606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lIns="91407" tIns="45705" rIns="91407" bIns="45705" rtlCol="0" anchor="ctr"/>
          <a:lstStyle/>
          <a:p>
            <a:pPr algn="ctr"/>
            <a:r>
              <a:rPr lang="en-NZ" sz="1600" dirty="0"/>
              <a:t>Facilitator</a:t>
            </a:r>
          </a:p>
        </p:txBody>
      </p:sp>
      <p:sp>
        <p:nvSpPr>
          <p:cNvPr id="9" name="Left Brace 8"/>
          <p:cNvSpPr/>
          <p:nvPr/>
        </p:nvSpPr>
        <p:spPr>
          <a:xfrm>
            <a:off x="1237378" y="1901536"/>
            <a:ext cx="342950" cy="3960440"/>
          </a:xfrm>
          <a:prstGeom prst="leftBrace">
            <a:avLst>
              <a:gd name="adj1" fmla="val 187095"/>
              <a:gd name="adj2" fmla="val 50000"/>
            </a:avLst>
          </a:prstGeom>
        </p:spPr>
        <p:style>
          <a:lnRef idx="1">
            <a:schemeClr val="accent1"/>
          </a:lnRef>
          <a:fillRef idx="0">
            <a:schemeClr val="accent1"/>
          </a:fillRef>
          <a:effectRef idx="0">
            <a:schemeClr val="accent1"/>
          </a:effectRef>
          <a:fontRef idx="minor">
            <a:schemeClr val="tx1"/>
          </a:fontRef>
        </p:style>
        <p:txBody>
          <a:bodyPr lIns="91407" tIns="45705" rIns="91407" bIns="45705" rtlCol="0" anchor="ctr"/>
          <a:lstStyle/>
          <a:p>
            <a:pPr algn="ctr"/>
            <a:r>
              <a:rPr lang="en-NZ" dirty="0"/>
              <a:t>6 </a:t>
            </a:r>
          </a:p>
          <a:p>
            <a:pPr algn="ctr"/>
            <a:endParaRPr lang="en-NZ" dirty="0"/>
          </a:p>
          <a:p>
            <a:pPr algn="ctr"/>
            <a:r>
              <a:rPr lang="en-NZ" dirty="0"/>
              <a:t>months</a:t>
            </a:r>
          </a:p>
        </p:txBody>
      </p:sp>
      <p:sp>
        <p:nvSpPr>
          <p:cNvPr id="10" name="Left Brace 9"/>
          <p:cNvSpPr/>
          <p:nvPr/>
        </p:nvSpPr>
        <p:spPr>
          <a:xfrm>
            <a:off x="1981200" y="2348880"/>
            <a:ext cx="449138" cy="2232248"/>
          </a:xfrm>
          <a:prstGeom prst="leftBrace">
            <a:avLst>
              <a:gd name="adj1" fmla="val 15258"/>
              <a:gd name="adj2" fmla="val 50000"/>
            </a:avLst>
          </a:prstGeom>
        </p:spPr>
        <p:style>
          <a:lnRef idx="1">
            <a:schemeClr val="accent1"/>
          </a:lnRef>
          <a:fillRef idx="0">
            <a:schemeClr val="accent1"/>
          </a:fillRef>
          <a:effectRef idx="0">
            <a:schemeClr val="accent1"/>
          </a:effectRef>
          <a:fontRef idx="minor">
            <a:schemeClr val="tx1"/>
          </a:fontRef>
        </p:style>
        <p:txBody>
          <a:bodyPr lIns="91407" tIns="45705" rIns="91407" bIns="45705" rtlCol="0" anchor="ctr"/>
          <a:lstStyle/>
          <a:p>
            <a:pPr algn="ctr"/>
            <a:r>
              <a:rPr lang="en-NZ" sz="1400" dirty="0"/>
              <a:t>2.5 </a:t>
            </a:r>
          </a:p>
          <a:p>
            <a:pPr algn="ctr"/>
            <a:r>
              <a:rPr lang="en-NZ" sz="1400" dirty="0" smtClean="0"/>
              <a:t>months</a:t>
            </a:r>
            <a:endParaRPr lang="en-NZ" sz="1400" dirty="0"/>
          </a:p>
        </p:txBody>
      </p:sp>
    </p:spTree>
    <p:extLst>
      <p:ext uri="{BB962C8B-B14F-4D97-AF65-F5344CB8AC3E}">
        <p14:creationId xmlns:p14="http://schemas.microsoft.com/office/powerpoint/2010/main" val="25840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NZ" sz="3600" dirty="0"/>
              <a:t>Results Based Accountability</a:t>
            </a:r>
          </a:p>
        </p:txBody>
      </p:sp>
      <p:sp>
        <p:nvSpPr>
          <p:cNvPr id="5" name="Slide Number Placeholder 4"/>
          <p:cNvSpPr>
            <a:spLocks noGrp="1"/>
          </p:cNvSpPr>
          <p:nvPr>
            <p:ph type="sldNum" sz="quarter" idx="12"/>
          </p:nvPr>
        </p:nvSpPr>
        <p:spPr/>
        <p:txBody>
          <a:bodyPr/>
          <a:lstStyle/>
          <a:p>
            <a:fld id="{896920B1-08CF-4686-BAB9-F906C562410E}" type="slidenum">
              <a:rPr lang="en-NZ" smtClean="0">
                <a:solidFill>
                  <a:prstClr val="black">
                    <a:tint val="75000"/>
                  </a:prstClr>
                </a:solidFill>
              </a:rPr>
              <a:pPr/>
              <a:t>9</a:t>
            </a:fld>
            <a:endParaRPr lang="en-NZ" dirty="0">
              <a:solidFill>
                <a:prstClr val="black">
                  <a:tint val="75000"/>
                </a:prstClr>
              </a:solidFill>
            </a:endParaRPr>
          </a:p>
        </p:txBody>
      </p:sp>
      <p:graphicFrame>
        <p:nvGraphicFramePr>
          <p:cNvPr id="4" name="Diagram 3"/>
          <p:cNvGraphicFramePr/>
          <p:nvPr>
            <p:extLst>
              <p:ext uri="{D42A27DB-BD31-4B8C-83A1-F6EECF244321}">
                <p14:modId xmlns:p14="http://schemas.microsoft.com/office/powerpoint/2010/main" val="4118953670"/>
              </p:ext>
            </p:extLst>
          </p:nvPr>
        </p:nvGraphicFramePr>
        <p:xfrm>
          <a:off x="1312796" y="1858661"/>
          <a:ext cx="9296322" cy="4023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Left-Right Arrow 7"/>
          <p:cNvSpPr/>
          <p:nvPr/>
        </p:nvSpPr>
        <p:spPr>
          <a:xfrm>
            <a:off x="4335214" y="5561856"/>
            <a:ext cx="3312368" cy="1296144"/>
          </a:xfrm>
          <a:prstGeom prst="leftRightArrow">
            <a:avLst/>
          </a:prstGeom>
        </p:spPr>
        <p:style>
          <a:lnRef idx="1">
            <a:schemeClr val="accent2"/>
          </a:lnRef>
          <a:fillRef idx="3">
            <a:schemeClr val="accent2"/>
          </a:fillRef>
          <a:effectRef idx="2">
            <a:schemeClr val="accent2"/>
          </a:effectRef>
          <a:fontRef idx="minor">
            <a:schemeClr val="lt1"/>
          </a:fontRef>
        </p:style>
        <p:txBody>
          <a:bodyPr lIns="91407" tIns="45705" rIns="91407" bIns="45705" rtlCol="0" anchor="ctr"/>
          <a:lstStyle/>
          <a:p>
            <a:pPr algn="ctr"/>
            <a:r>
              <a:rPr lang="en-NZ" dirty="0">
                <a:solidFill>
                  <a:prstClr val="white"/>
                </a:solidFill>
              </a:rPr>
              <a:t>ENDS</a:t>
            </a:r>
          </a:p>
        </p:txBody>
      </p:sp>
      <p:sp>
        <p:nvSpPr>
          <p:cNvPr id="9" name="Left-Right Arrow 8"/>
          <p:cNvSpPr/>
          <p:nvPr/>
        </p:nvSpPr>
        <p:spPr>
          <a:xfrm>
            <a:off x="6784802" y="5516675"/>
            <a:ext cx="3312368" cy="1296144"/>
          </a:xfrm>
          <a:prstGeom prst="leftRightArrow">
            <a:avLst/>
          </a:prstGeom>
        </p:spPr>
        <p:style>
          <a:lnRef idx="1">
            <a:schemeClr val="accent6"/>
          </a:lnRef>
          <a:fillRef idx="3">
            <a:schemeClr val="accent6"/>
          </a:fillRef>
          <a:effectRef idx="2">
            <a:schemeClr val="accent6"/>
          </a:effectRef>
          <a:fontRef idx="minor">
            <a:schemeClr val="lt1"/>
          </a:fontRef>
        </p:style>
        <p:txBody>
          <a:bodyPr lIns="91407" tIns="45705" rIns="91407" bIns="45705" rtlCol="0" anchor="ctr"/>
          <a:lstStyle/>
          <a:p>
            <a:pPr algn="ctr"/>
            <a:r>
              <a:rPr lang="en-NZ" dirty="0">
                <a:solidFill>
                  <a:prstClr val="white"/>
                </a:solidFill>
              </a:rPr>
              <a:t>MEANS</a:t>
            </a:r>
          </a:p>
        </p:txBody>
      </p:sp>
      <p:sp>
        <p:nvSpPr>
          <p:cNvPr id="10" name="Oval 9"/>
          <p:cNvSpPr/>
          <p:nvPr/>
        </p:nvSpPr>
        <p:spPr>
          <a:xfrm>
            <a:off x="6804114" y="1271309"/>
            <a:ext cx="3096344" cy="554151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91407" tIns="45705" rIns="91407" bIns="45705" rtlCol="0" anchor="ctr"/>
          <a:lstStyle/>
          <a:p>
            <a:pPr algn="ctr"/>
            <a:endParaRPr lang="en-NZ" dirty="0">
              <a:solidFill>
                <a:prstClr val="white"/>
              </a:solidFill>
            </a:endParaRPr>
          </a:p>
        </p:txBody>
      </p:sp>
    </p:spTree>
    <p:extLst>
      <p:ext uri="{BB962C8B-B14F-4D97-AF65-F5344CB8AC3E}">
        <p14:creationId xmlns:p14="http://schemas.microsoft.com/office/powerpoint/2010/main" val="391071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159</TotalTime>
  <Words>1750</Words>
  <Application>Microsoft Office PowerPoint</Application>
  <PresentationFormat>Custom</PresentationFormat>
  <Paragraphs>319</Paragraphs>
  <Slides>23</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Retrospect</vt:lpstr>
      <vt:lpstr>Document</vt:lpstr>
      <vt:lpstr>PowerPoint Presentation</vt:lpstr>
      <vt:lpstr>PowerPoint Presentation</vt:lpstr>
      <vt:lpstr>PowerPoint Presentation</vt:lpstr>
      <vt:lpstr>Te Hiku o Te Ika</vt:lpstr>
      <vt:lpstr>Our challenges</vt:lpstr>
      <vt:lpstr>Iwi-Crown Social Accord</vt:lpstr>
      <vt:lpstr>Crown invitation</vt:lpstr>
      <vt:lpstr>Our Response</vt:lpstr>
      <vt:lpstr>Results Based Accountability</vt:lpstr>
      <vt:lpstr>RBA and Collective Impact  Twin platforms for collaboration and a common purpose</vt:lpstr>
      <vt:lpstr>We recruited 50+ volunteer community facilitators</vt:lpstr>
      <vt:lpstr>Our Community was engaged</vt:lpstr>
      <vt:lpstr>  Our community responded</vt:lpstr>
      <vt:lpstr>Multiple partners needed to work together</vt:lpstr>
      <vt:lpstr>And they told us…</vt:lpstr>
      <vt:lpstr>Community Report</vt:lpstr>
      <vt:lpstr>Project timeline</vt:lpstr>
      <vt:lpstr>Highlights</vt:lpstr>
      <vt:lpstr>What's Working post the report </vt:lpstr>
      <vt:lpstr>PowerPoint Presentation</vt:lpstr>
      <vt:lpstr>Why it will always be important to us</vt:lpstr>
      <vt:lpstr>Nga mihi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Geneva Harrison</dc:creator>
  <cp:lastModifiedBy>Sheridan Waitai</cp:lastModifiedBy>
  <cp:revision>17</cp:revision>
  <cp:lastPrinted>2015-06-24T23:19:51Z</cp:lastPrinted>
  <dcterms:created xsi:type="dcterms:W3CDTF">2015-06-24T10:44:15Z</dcterms:created>
  <dcterms:modified xsi:type="dcterms:W3CDTF">2015-06-24T23:45:37Z</dcterms:modified>
</cp:coreProperties>
</file>