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88" r:id="rId2"/>
    <p:sldId id="301" r:id="rId3"/>
    <p:sldId id="312" r:id="rId4"/>
    <p:sldId id="309" r:id="rId5"/>
    <p:sldId id="322" r:id="rId6"/>
    <p:sldId id="310" r:id="rId7"/>
    <p:sldId id="303" r:id="rId8"/>
    <p:sldId id="313" r:id="rId9"/>
    <p:sldId id="293" r:id="rId10"/>
    <p:sldId id="314" r:id="rId11"/>
    <p:sldId id="316" r:id="rId12"/>
    <p:sldId id="315" r:id="rId13"/>
    <p:sldId id="317" r:id="rId14"/>
    <p:sldId id="318" r:id="rId15"/>
    <p:sldId id="319" r:id="rId16"/>
    <p:sldId id="320" r:id="rId17"/>
    <p:sldId id="321" r:id="rId18"/>
    <p:sldId id="323" r:id="rId19"/>
  </p:sldIdLst>
  <p:sldSz cx="9144000" cy="6858000" type="screen4x3"/>
  <p:notesSz cx="6807200" cy="993933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950" autoAdjust="0"/>
  </p:normalViewPr>
  <p:slideViewPr>
    <p:cSldViewPr>
      <p:cViewPr>
        <p:scale>
          <a:sx n="66" d="100"/>
          <a:sy n="66" d="100"/>
        </p:scale>
        <p:origin x="-20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36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97C9-A2DD-4C37-A202-17FAFF3EF1D1}" type="doc">
      <dgm:prSet loTypeId="urn:microsoft.com/office/officeart/2005/8/layout/cycle3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NZ"/>
        </a:p>
      </dgm:t>
    </dgm:pt>
    <dgm:pt modelId="{FBDF5D10-BF64-4A81-8F63-53600D91CEE4}">
      <dgm:prSet phldrT="[Text]"/>
      <dgm:spPr/>
      <dgm:t>
        <a:bodyPr/>
        <a:lstStyle/>
        <a:p>
          <a:r>
            <a:rPr lang="en-NZ" dirty="0" smtClean="0"/>
            <a:t>From Friendly Helpers to Skilled Professionals</a:t>
          </a:r>
          <a:endParaRPr lang="en-NZ" dirty="0"/>
        </a:p>
      </dgm:t>
    </dgm:pt>
    <dgm:pt modelId="{D06C3609-604B-440E-9AB6-7E95C816E839}" type="parTrans" cxnId="{8EDB650F-D6B4-4376-AEE4-200CCCFEE4C2}">
      <dgm:prSet/>
      <dgm:spPr/>
      <dgm:t>
        <a:bodyPr/>
        <a:lstStyle/>
        <a:p>
          <a:endParaRPr lang="en-NZ"/>
        </a:p>
      </dgm:t>
    </dgm:pt>
    <dgm:pt modelId="{135C3495-9C02-447E-AEE6-6A3660BA2B36}" type="sibTrans" cxnId="{8EDB650F-D6B4-4376-AEE4-200CCCFEE4C2}">
      <dgm:prSet/>
      <dgm:spPr/>
      <dgm:t>
        <a:bodyPr/>
        <a:lstStyle/>
        <a:p>
          <a:endParaRPr lang="en-NZ"/>
        </a:p>
      </dgm:t>
    </dgm:pt>
    <dgm:pt modelId="{6898F55F-8EAF-4CA8-B659-7C4AB28FDEE8}">
      <dgm:prSet phldrT="[Text]"/>
      <dgm:spPr/>
      <dgm:t>
        <a:bodyPr/>
        <a:lstStyle/>
        <a:p>
          <a:r>
            <a:rPr lang="en-NZ" dirty="0" smtClean="0"/>
            <a:t>A language to describe our practice</a:t>
          </a:r>
          <a:endParaRPr lang="en-NZ" dirty="0"/>
        </a:p>
      </dgm:t>
    </dgm:pt>
    <dgm:pt modelId="{3ADD213F-1E6A-4593-88F6-76579A738047}" type="parTrans" cxnId="{7B101308-2498-4D70-A255-7D9FD0F95D5F}">
      <dgm:prSet/>
      <dgm:spPr/>
      <dgm:t>
        <a:bodyPr/>
        <a:lstStyle/>
        <a:p>
          <a:endParaRPr lang="en-NZ"/>
        </a:p>
      </dgm:t>
    </dgm:pt>
    <dgm:pt modelId="{B0ABD854-67F2-4CCF-84EE-63B46A01E048}" type="sibTrans" cxnId="{7B101308-2498-4D70-A255-7D9FD0F95D5F}">
      <dgm:prSet/>
      <dgm:spPr/>
      <dgm:t>
        <a:bodyPr/>
        <a:lstStyle/>
        <a:p>
          <a:endParaRPr lang="en-NZ"/>
        </a:p>
      </dgm:t>
    </dgm:pt>
    <dgm:pt modelId="{EFD6510A-B50A-4FDD-8DB8-D891D8EB16D6}">
      <dgm:prSet phldrT="[Text]"/>
      <dgm:spPr/>
      <dgm:t>
        <a:bodyPr/>
        <a:lstStyle/>
        <a:p>
          <a:r>
            <a:rPr lang="en-NZ" dirty="0" smtClean="0"/>
            <a:t>We know why we are doing what we are doing</a:t>
          </a:r>
          <a:endParaRPr lang="en-NZ" dirty="0"/>
        </a:p>
      </dgm:t>
    </dgm:pt>
    <dgm:pt modelId="{1D5AC616-BDBB-4B41-9232-50E3A6AA9A47}" type="parTrans" cxnId="{F9F67F94-ADFB-4B7B-B4E5-2CBBDF0A35B4}">
      <dgm:prSet/>
      <dgm:spPr/>
      <dgm:t>
        <a:bodyPr/>
        <a:lstStyle/>
        <a:p>
          <a:endParaRPr lang="en-NZ"/>
        </a:p>
      </dgm:t>
    </dgm:pt>
    <dgm:pt modelId="{E49F4BC3-F8FB-43E5-B3B2-A2A1E0EC293E}" type="sibTrans" cxnId="{F9F67F94-ADFB-4B7B-B4E5-2CBBDF0A35B4}">
      <dgm:prSet/>
      <dgm:spPr/>
      <dgm:t>
        <a:bodyPr/>
        <a:lstStyle/>
        <a:p>
          <a:endParaRPr lang="en-NZ"/>
        </a:p>
      </dgm:t>
    </dgm:pt>
    <dgm:pt modelId="{9FF9F355-89D4-4BEE-845A-905F43C054AB}">
      <dgm:prSet phldrT="[Text]"/>
      <dgm:spPr/>
      <dgm:t>
        <a:bodyPr/>
        <a:lstStyle/>
        <a:p>
          <a:r>
            <a:rPr lang="en-NZ" dirty="0" smtClean="0"/>
            <a:t>Creates Confidence</a:t>
          </a:r>
          <a:endParaRPr lang="en-NZ" dirty="0"/>
        </a:p>
      </dgm:t>
    </dgm:pt>
    <dgm:pt modelId="{A791DC1B-D899-42B6-96A2-AE7D49BBEF58}" type="parTrans" cxnId="{02A50C23-4E49-4CE2-8920-44F0BF634510}">
      <dgm:prSet/>
      <dgm:spPr/>
      <dgm:t>
        <a:bodyPr/>
        <a:lstStyle/>
        <a:p>
          <a:endParaRPr lang="en-NZ"/>
        </a:p>
      </dgm:t>
    </dgm:pt>
    <dgm:pt modelId="{2E9F7CB4-5987-4370-94EC-4F83C841FAA4}" type="sibTrans" cxnId="{02A50C23-4E49-4CE2-8920-44F0BF634510}">
      <dgm:prSet/>
      <dgm:spPr/>
      <dgm:t>
        <a:bodyPr/>
        <a:lstStyle/>
        <a:p>
          <a:endParaRPr lang="en-NZ"/>
        </a:p>
      </dgm:t>
    </dgm:pt>
    <dgm:pt modelId="{B942A66B-553E-4B0B-9340-3ED60E2EE047}">
      <dgm:prSet phldrT="[Text]"/>
      <dgm:spPr/>
      <dgm:t>
        <a:bodyPr/>
        <a:lstStyle/>
        <a:p>
          <a:r>
            <a:rPr lang="en-NZ" dirty="0" smtClean="0"/>
            <a:t>Shows our work to others</a:t>
          </a:r>
          <a:endParaRPr lang="en-NZ" dirty="0"/>
        </a:p>
      </dgm:t>
    </dgm:pt>
    <dgm:pt modelId="{DA8EC0CA-39A8-41A8-BFE8-CA54C51F4432}" type="parTrans" cxnId="{EB9B6CD9-D0FF-41D4-90CA-A0B861963280}">
      <dgm:prSet/>
      <dgm:spPr/>
      <dgm:t>
        <a:bodyPr/>
        <a:lstStyle/>
        <a:p>
          <a:endParaRPr lang="en-NZ"/>
        </a:p>
      </dgm:t>
    </dgm:pt>
    <dgm:pt modelId="{3798082B-20C6-46E5-80BA-C0DEC36E23AB}" type="sibTrans" cxnId="{EB9B6CD9-D0FF-41D4-90CA-A0B861963280}">
      <dgm:prSet/>
      <dgm:spPr/>
      <dgm:t>
        <a:bodyPr/>
        <a:lstStyle/>
        <a:p>
          <a:endParaRPr lang="en-NZ"/>
        </a:p>
      </dgm:t>
    </dgm:pt>
    <dgm:pt modelId="{DDC91310-B23C-46E0-B620-D26200688C19}" type="pres">
      <dgm:prSet presAssocID="{839597C9-A2DD-4C37-A202-17FAFF3EF1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F932EB8-24B8-4F5C-B28C-8C1713771125}" type="pres">
      <dgm:prSet presAssocID="{839597C9-A2DD-4C37-A202-17FAFF3EF1D1}" presName="cycle" presStyleCnt="0"/>
      <dgm:spPr/>
    </dgm:pt>
    <dgm:pt modelId="{C8BD7D5F-6893-4B7F-9DDF-BFBEB7A9F202}" type="pres">
      <dgm:prSet presAssocID="{FBDF5D10-BF64-4A81-8F63-53600D91CEE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80B0474-04A2-4DFA-9B2A-7571421C780A}" type="pres">
      <dgm:prSet presAssocID="{135C3495-9C02-447E-AEE6-6A3660BA2B36}" presName="sibTransFirstNode" presStyleLbl="bgShp" presStyleIdx="0" presStyleCnt="1"/>
      <dgm:spPr/>
      <dgm:t>
        <a:bodyPr/>
        <a:lstStyle/>
        <a:p>
          <a:endParaRPr lang="en-NZ"/>
        </a:p>
      </dgm:t>
    </dgm:pt>
    <dgm:pt modelId="{4E4EE984-4132-4B51-B08E-152C1F1B27F9}" type="pres">
      <dgm:prSet presAssocID="{6898F55F-8EAF-4CA8-B659-7C4AB28FDEE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F74245F-D3C8-49FD-BDB8-0021B86E0BA3}" type="pres">
      <dgm:prSet presAssocID="{EFD6510A-B50A-4FDD-8DB8-D891D8EB16D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2568DE-4FBD-4DB1-885A-28CA0181367C}" type="pres">
      <dgm:prSet presAssocID="{9FF9F355-89D4-4BEE-845A-905F43C054A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96A78EF-8556-40D3-9C27-4641F5C10EEE}" type="pres">
      <dgm:prSet presAssocID="{B942A66B-553E-4B0B-9340-3ED60E2EE04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8AE43EE9-8E6F-4F91-A557-905493E0C6E9}" type="presOf" srcId="{6898F55F-8EAF-4CA8-B659-7C4AB28FDEE8}" destId="{4E4EE984-4132-4B51-B08E-152C1F1B27F9}" srcOrd="0" destOrd="0" presId="urn:microsoft.com/office/officeart/2005/8/layout/cycle3"/>
    <dgm:cxn modelId="{F9F67F94-ADFB-4B7B-B4E5-2CBBDF0A35B4}" srcId="{839597C9-A2DD-4C37-A202-17FAFF3EF1D1}" destId="{EFD6510A-B50A-4FDD-8DB8-D891D8EB16D6}" srcOrd="2" destOrd="0" parTransId="{1D5AC616-BDBB-4B41-9232-50E3A6AA9A47}" sibTransId="{E49F4BC3-F8FB-43E5-B3B2-A2A1E0EC293E}"/>
    <dgm:cxn modelId="{02A50C23-4E49-4CE2-8920-44F0BF634510}" srcId="{839597C9-A2DD-4C37-A202-17FAFF3EF1D1}" destId="{9FF9F355-89D4-4BEE-845A-905F43C054AB}" srcOrd="3" destOrd="0" parTransId="{A791DC1B-D899-42B6-96A2-AE7D49BBEF58}" sibTransId="{2E9F7CB4-5987-4370-94EC-4F83C841FAA4}"/>
    <dgm:cxn modelId="{69906256-3CA3-4C36-8C13-89294832EAE0}" type="presOf" srcId="{EFD6510A-B50A-4FDD-8DB8-D891D8EB16D6}" destId="{6F74245F-D3C8-49FD-BDB8-0021B86E0BA3}" srcOrd="0" destOrd="0" presId="urn:microsoft.com/office/officeart/2005/8/layout/cycle3"/>
    <dgm:cxn modelId="{EF5D4AC5-AEF3-4782-9D7A-D1ABA5218E34}" type="presOf" srcId="{9FF9F355-89D4-4BEE-845A-905F43C054AB}" destId="{162568DE-4FBD-4DB1-885A-28CA0181367C}" srcOrd="0" destOrd="0" presId="urn:microsoft.com/office/officeart/2005/8/layout/cycle3"/>
    <dgm:cxn modelId="{F8D74274-B235-478A-903D-0FB2468137BC}" type="presOf" srcId="{839597C9-A2DD-4C37-A202-17FAFF3EF1D1}" destId="{DDC91310-B23C-46E0-B620-D26200688C19}" srcOrd="0" destOrd="0" presId="urn:microsoft.com/office/officeart/2005/8/layout/cycle3"/>
    <dgm:cxn modelId="{8EDB650F-D6B4-4376-AEE4-200CCCFEE4C2}" srcId="{839597C9-A2DD-4C37-A202-17FAFF3EF1D1}" destId="{FBDF5D10-BF64-4A81-8F63-53600D91CEE4}" srcOrd="0" destOrd="0" parTransId="{D06C3609-604B-440E-9AB6-7E95C816E839}" sibTransId="{135C3495-9C02-447E-AEE6-6A3660BA2B36}"/>
    <dgm:cxn modelId="{32FF9B3E-FEB5-4BBB-8CC8-70ED292A4566}" type="presOf" srcId="{B942A66B-553E-4B0B-9340-3ED60E2EE047}" destId="{796A78EF-8556-40D3-9C27-4641F5C10EEE}" srcOrd="0" destOrd="0" presId="urn:microsoft.com/office/officeart/2005/8/layout/cycle3"/>
    <dgm:cxn modelId="{DE9FF59C-6BAF-4AC4-9DDD-7F698CFB61C8}" type="presOf" srcId="{135C3495-9C02-447E-AEE6-6A3660BA2B36}" destId="{480B0474-04A2-4DFA-9B2A-7571421C780A}" srcOrd="0" destOrd="0" presId="urn:microsoft.com/office/officeart/2005/8/layout/cycle3"/>
    <dgm:cxn modelId="{EB9B6CD9-D0FF-41D4-90CA-A0B861963280}" srcId="{839597C9-A2DD-4C37-A202-17FAFF3EF1D1}" destId="{B942A66B-553E-4B0B-9340-3ED60E2EE047}" srcOrd="4" destOrd="0" parTransId="{DA8EC0CA-39A8-41A8-BFE8-CA54C51F4432}" sibTransId="{3798082B-20C6-46E5-80BA-C0DEC36E23AB}"/>
    <dgm:cxn modelId="{39948CDF-C466-4821-A5C9-4D60483036AF}" type="presOf" srcId="{FBDF5D10-BF64-4A81-8F63-53600D91CEE4}" destId="{C8BD7D5F-6893-4B7F-9DDF-BFBEB7A9F202}" srcOrd="0" destOrd="0" presId="urn:microsoft.com/office/officeart/2005/8/layout/cycle3"/>
    <dgm:cxn modelId="{7B101308-2498-4D70-A255-7D9FD0F95D5F}" srcId="{839597C9-A2DD-4C37-A202-17FAFF3EF1D1}" destId="{6898F55F-8EAF-4CA8-B659-7C4AB28FDEE8}" srcOrd="1" destOrd="0" parTransId="{3ADD213F-1E6A-4593-88F6-76579A738047}" sibTransId="{B0ABD854-67F2-4CCF-84EE-63B46A01E048}"/>
    <dgm:cxn modelId="{3D9849F6-8260-4DA1-A2F6-65988F8050E6}" type="presParOf" srcId="{DDC91310-B23C-46E0-B620-D26200688C19}" destId="{AF932EB8-24B8-4F5C-B28C-8C1713771125}" srcOrd="0" destOrd="0" presId="urn:microsoft.com/office/officeart/2005/8/layout/cycle3"/>
    <dgm:cxn modelId="{7C5547EA-D310-4C20-B9C9-818FF686F4F0}" type="presParOf" srcId="{AF932EB8-24B8-4F5C-B28C-8C1713771125}" destId="{C8BD7D5F-6893-4B7F-9DDF-BFBEB7A9F202}" srcOrd="0" destOrd="0" presId="urn:microsoft.com/office/officeart/2005/8/layout/cycle3"/>
    <dgm:cxn modelId="{3FB1D9C6-244B-4930-814A-E24DD5DAB9AC}" type="presParOf" srcId="{AF932EB8-24B8-4F5C-B28C-8C1713771125}" destId="{480B0474-04A2-4DFA-9B2A-7571421C780A}" srcOrd="1" destOrd="0" presId="urn:microsoft.com/office/officeart/2005/8/layout/cycle3"/>
    <dgm:cxn modelId="{E456FA5C-0B22-48D0-91EA-E6FF7FA27F7A}" type="presParOf" srcId="{AF932EB8-24B8-4F5C-B28C-8C1713771125}" destId="{4E4EE984-4132-4B51-B08E-152C1F1B27F9}" srcOrd="2" destOrd="0" presId="urn:microsoft.com/office/officeart/2005/8/layout/cycle3"/>
    <dgm:cxn modelId="{252291BA-D68C-4036-91ED-1504C5AE4100}" type="presParOf" srcId="{AF932EB8-24B8-4F5C-B28C-8C1713771125}" destId="{6F74245F-D3C8-49FD-BDB8-0021B86E0BA3}" srcOrd="3" destOrd="0" presId="urn:microsoft.com/office/officeart/2005/8/layout/cycle3"/>
    <dgm:cxn modelId="{F3B605EE-3F05-4F3D-A38F-02D9C6F753E0}" type="presParOf" srcId="{AF932EB8-24B8-4F5C-B28C-8C1713771125}" destId="{162568DE-4FBD-4DB1-885A-28CA0181367C}" srcOrd="4" destOrd="0" presId="urn:microsoft.com/office/officeart/2005/8/layout/cycle3"/>
    <dgm:cxn modelId="{430FCE46-028D-446D-921C-8E4494AE5D04}" type="presParOf" srcId="{AF932EB8-24B8-4F5C-B28C-8C1713771125}" destId="{796A78EF-8556-40D3-9C27-4641F5C10EE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B0474-04A2-4DFA-9B2A-7571421C780A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BD7D5F-6893-4B7F-9DDF-BFBEB7A9F202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From Friendly Helpers to Skilled Professionals</a:t>
          </a:r>
          <a:endParaRPr lang="en-NZ" sz="1600" kern="1200" dirty="0"/>
        </a:p>
      </dsp:txBody>
      <dsp:txXfrm>
        <a:off x="2160400" y="47068"/>
        <a:ext cx="1775198" cy="842046"/>
      </dsp:txXfrm>
    </dsp:sp>
    <dsp:sp modelId="{4E4EE984-4132-4B51-B08E-152C1F1B27F9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A language to describe our practice</a:t>
          </a:r>
          <a:endParaRPr lang="en-NZ" sz="1600" kern="1200" dirty="0"/>
        </a:p>
      </dsp:txBody>
      <dsp:txXfrm>
        <a:off x="3804791" y="1241788"/>
        <a:ext cx="1775198" cy="842046"/>
      </dsp:txXfrm>
    </dsp:sp>
    <dsp:sp modelId="{6F74245F-D3C8-49FD-BDB8-0021B86E0BA3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We know why we are doing what we are doing</a:t>
          </a:r>
          <a:endParaRPr lang="en-NZ" sz="1600" kern="1200" dirty="0"/>
        </a:p>
      </dsp:txBody>
      <dsp:txXfrm>
        <a:off x="3176690" y="3174885"/>
        <a:ext cx="1775198" cy="842046"/>
      </dsp:txXfrm>
    </dsp:sp>
    <dsp:sp modelId="{162568DE-4FBD-4DB1-885A-28CA0181367C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Creates Confidence</a:t>
          </a:r>
          <a:endParaRPr lang="en-NZ" sz="1600" kern="1200" dirty="0"/>
        </a:p>
      </dsp:txBody>
      <dsp:txXfrm>
        <a:off x="1144111" y="3174885"/>
        <a:ext cx="1775198" cy="842046"/>
      </dsp:txXfrm>
    </dsp:sp>
    <dsp:sp modelId="{796A78EF-8556-40D3-9C27-4641F5C10EEE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Shows our work to others</a:t>
          </a:r>
          <a:endParaRPr lang="en-NZ" sz="1600" kern="1200" dirty="0"/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7625" y="217488"/>
            <a:ext cx="1652588" cy="124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5249" y="1729309"/>
            <a:ext cx="6336703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28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217488"/>
            <a:ext cx="1868488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598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063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38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[Charles]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417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[Charles]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075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[Charles]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347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[Charles]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5599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732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0777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NZ" sz="1100" dirty="0" smtClean="0"/>
          </a:p>
        </p:txBody>
      </p:sp>
    </p:spTree>
    <p:extLst>
      <p:ext uri="{BB962C8B-B14F-4D97-AF65-F5344CB8AC3E}">
        <p14:creationId xmlns:p14="http://schemas.microsoft.com/office/powerpoint/2010/main" val="251748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F3DB9-6D86-4A01-81EE-D6D328835D4E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950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ACC4-DAEA-4D11-A584-483704DF2C0C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40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B16C-8853-4555-974A-3B151FA7F280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94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11A4-F54E-4808-A240-B0D104D61C41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583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DA3D1-E164-4F87-9C02-C9CDED26C78F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946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FFCD4-08CE-45D5-B18F-670BF270534A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19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E5C8E-3E27-4351-8ADF-0C19BA702D5E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550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FA34E-74E5-4D0F-B346-06951BA97AEE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29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1A5F-2E42-4027-BB49-1A94AAEDBB49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965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D4F4B-BA47-4465-AE58-40E781A55C51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62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EE7F-E153-41D2-9F59-F3C001EC5B73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393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50A74-53AC-4C78-B9A8-21384D44AC49}" type="slidenum">
              <a:rPr lang="en-NZ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urab\AppData\Local\Microsoft\Windows\INetCache\Content.Outlook\TGSW8CEO\Change that wo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2128937"/>
            <a:ext cx="9515476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19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4963" y="1053607"/>
            <a:ext cx="439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Quality Works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814167"/>
              </p:ext>
            </p:extLst>
          </p:nvPr>
        </p:nvGraphicFramePr>
        <p:xfrm>
          <a:off x="125963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578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997084" y="220486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NZ" sz="2200" dirty="0" smtClean="0">
                <a:latin typeface="Corbel" panose="020B0503020204020204" pitchFamily="34" charset="0"/>
              </a:rPr>
              <a:t>Programme Documents 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Assessment &amp; Formulation  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Client Plans 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Client Management Software </a:t>
            </a:r>
          </a:p>
          <a:p>
            <a:r>
              <a:rPr lang="en-NZ" sz="2200" b="1" dirty="0" smtClean="0">
                <a:latin typeface="Corbel" panose="020B0503020204020204" pitchFamily="34" charset="0"/>
              </a:rPr>
              <a:t>Partners for Change OMS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Management Information Software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Key Performance Indicators 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Research &amp; Data Mining</a:t>
            </a:r>
          </a:p>
          <a:p>
            <a:r>
              <a:rPr lang="en-NZ" sz="2200" dirty="0" smtClean="0">
                <a:latin typeface="Corbel" panose="020B0503020204020204" pitchFamily="34" charset="0"/>
              </a:rPr>
              <a:t>Practice Oversight</a:t>
            </a:r>
            <a:endParaRPr lang="en-NZ" sz="2200" dirty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383" y="1053607"/>
            <a:ext cx="8331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Quality Works Components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arlesp\AppData\Local\Microsoft\Windows\Temporary Internet Files\Content.Outlook\WANQ6Q9L\2014-07-11 13 11 3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720" y="692696"/>
            <a:ext cx="7600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What does QualityWorks</a:t>
            </a:r>
          </a:p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monitoring look like?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13588"/>
          <a:stretch/>
        </p:blipFill>
        <p:spPr bwMode="auto">
          <a:xfrm>
            <a:off x="276891" y="2564904"/>
            <a:ext cx="861026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1"/>
            <a:ext cx="800645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772816"/>
            <a:ext cx="8820472" cy="349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21768"/>
            <a:ext cx="7905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9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6500"/>
            <a:ext cx="89916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621" y="1053607"/>
            <a:ext cx="7456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How To Make Data Work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800" y="2564904"/>
            <a:ext cx="6720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Do it all at once – measure </a:t>
            </a:r>
            <a:r>
              <a:rPr lang="en-NZ" i="1" u="sng" dirty="0" smtClean="0">
                <a:latin typeface="Corbel" panose="020B0503020204020204" pitchFamily="34" charset="0"/>
              </a:rPr>
              <a:t>and</a:t>
            </a:r>
            <a:r>
              <a:rPr lang="en-NZ" dirty="0" smtClean="0">
                <a:latin typeface="Corbel" panose="020B0503020204020204" pitchFamily="34" charset="0"/>
              </a:rPr>
              <a:t> monitor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Initial resistance quickly disappears once the benefits are obvious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Staff churn may occur, but this can be a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Improving services for clients is the priority</a:t>
            </a:r>
            <a:endParaRPr lang="en-NZ" dirty="0">
              <a:latin typeface="Corbel" panose="020B0503020204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58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074" y="1916832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A ‘traditional’ social service agency running on instinct and intuition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O</a:t>
            </a:r>
            <a:r>
              <a:rPr lang="en-NZ" dirty="0" smtClean="0">
                <a:latin typeface="Corbel" panose="020B0503020204020204" pitchFamily="34" charset="0"/>
              </a:rPr>
              <a:t>ur workforce was representative of the sector – no better, no worse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We measured performance with outputs only</a:t>
            </a:r>
            <a:endParaRPr lang="en-NZ" dirty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065" y="836712"/>
            <a:ext cx="457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We used to be: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62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348880"/>
            <a:ext cx="5973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We wanted to be strengths-based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We wanted to be client-focussed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We wanted to create meaningful change</a:t>
            </a:r>
          </a:p>
          <a:p>
            <a:pPr marL="342900" indent="-342900">
              <a:buFontTx/>
              <a:buChar char="-"/>
            </a:pPr>
            <a:endParaRPr lang="en-NZ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36134" y="836712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Our values: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1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249" y="764704"/>
            <a:ext cx="7034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We Discovered PCOMS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624" y="2132856"/>
            <a:ext cx="6808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PCOMS fit with our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Enabled us to put our values into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Work in a truly strengths-based manner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Put the client at the centre of the work and give the client a powerful voice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Create change that is meaningful and measurable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We decided to implement PCOMS…</a:t>
            </a:r>
          </a:p>
        </p:txBody>
      </p:sp>
    </p:spTree>
    <p:extLst>
      <p:ext uri="{BB962C8B-B14F-4D97-AF65-F5344CB8AC3E}">
        <p14:creationId xmlns:p14="http://schemas.microsoft.com/office/powerpoint/2010/main" val="320151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143000"/>
          </a:xfrm>
        </p:spPr>
        <p:txBody>
          <a:bodyPr/>
          <a:lstStyle/>
          <a:p>
            <a:r>
              <a:rPr lang="en-NZ" sz="5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Resistance to Change</a:t>
            </a:r>
            <a:endParaRPr lang="en-NZ" sz="5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Confronting for workers not used to ‘being seen’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Didn’t fit with the traditional dependency model of social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Seen by workers as an imposition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Some staff churn as a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But remaining staff began to use it…</a:t>
            </a:r>
          </a:p>
        </p:txBody>
      </p:sp>
    </p:spTree>
    <p:extLst>
      <p:ext uri="{BB962C8B-B14F-4D97-AF65-F5344CB8AC3E}">
        <p14:creationId xmlns:p14="http://schemas.microsoft.com/office/powerpoint/2010/main" val="25681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1" y="764704"/>
            <a:ext cx="6356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How were we going?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34888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Social workers said it was working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Self-reporting through practice meetings and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Stories of success began to emerge…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 smtClean="0">
                <a:latin typeface="Corbel" panose="020B0503020204020204" pitchFamily="34" charset="0"/>
              </a:rPr>
              <a:t>But we had know way of knowing for certain if we were using PCOMS effectively across our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 smtClean="0">
                <a:latin typeface="Corbel" panose="020B0503020204020204" pitchFamily="34" charset="0"/>
              </a:rPr>
              <a:t>… so we developed  what became QualityWorks</a:t>
            </a:r>
            <a:endParaRPr lang="en-NZ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1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8726" y="591071"/>
            <a:ext cx="672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Uncomfortable Truths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78092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CMS now included PCOMS module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Monitored a single thing – ORS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 smtClean="0">
                <a:latin typeface="Corbel" panose="020B0503020204020204" pitchFamily="34" charset="0"/>
              </a:rPr>
              <a:t>Discovery – less than 30% application rate</a:t>
            </a:r>
            <a:endParaRPr lang="en-NZ" b="1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Exploration of why?</a:t>
            </a:r>
            <a:endParaRPr lang="en-N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7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1399" y="764704"/>
            <a:ext cx="76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Resistance to Change 2.0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4230" y="234888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What’s going on?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More training – getting buy-in?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More overt resistance.</a:t>
            </a:r>
            <a:endParaRPr lang="en-NZ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Tried to </a:t>
            </a:r>
            <a:r>
              <a:rPr lang="en-NZ" dirty="0" smtClean="0">
                <a:latin typeface="Corbel" panose="020B0503020204020204" pitchFamily="34" charset="0"/>
              </a:rPr>
              <a:t>provide solutions for each negative scenario – made it worse.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7964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7554" y="1053607"/>
            <a:ext cx="628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</a:rPr>
              <a:t>KPIs and monitoring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3570" y="234888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Some staff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What we discovered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This is how we do it –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Increased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latin typeface="Corbel" panose="020B0503020204020204" pitchFamily="34" charset="0"/>
              </a:rPr>
              <a:t>Focussed practice meeting and case review</a:t>
            </a:r>
            <a:endParaRPr lang="en-N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5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M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400</Words>
  <Application>Microsoft Office PowerPoint</Application>
  <PresentationFormat>On-screen Show (4:3)</PresentationFormat>
  <Paragraphs>74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DMM Presentation</vt:lpstr>
      <vt:lpstr>PowerPoint Presentation</vt:lpstr>
      <vt:lpstr>PowerPoint Presentation</vt:lpstr>
      <vt:lpstr>PowerPoint Presentation</vt:lpstr>
      <vt:lpstr>PowerPoint Presentation</vt:lpstr>
      <vt:lpstr>Resistance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Dunedin Methodist 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Results</dc:title>
  <dc:creator>laurab</dc:creator>
  <cp:lastModifiedBy>Laura Black</cp:lastModifiedBy>
  <cp:revision>266</cp:revision>
  <cp:lastPrinted>2016-03-02T21:45:00Z</cp:lastPrinted>
  <dcterms:created xsi:type="dcterms:W3CDTF">2014-01-16T01:27:18Z</dcterms:created>
  <dcterms:modified xsi:type="dcterms:W3CDTF">2016-03-22T05:31:26Z</dcterms:modified>
</cp:coreProperties>
</file>